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7" r:id="rId2"/>
    <p:sldId id="257" r:id="rId3"/>
    <p:sldId id="276" r:id="rId4"/>
    <p:sldId id="278" r:id="rId5"/>
    <p:sldId id="280" r:id="rId6"/>
    <p:sldId id="281" r:id="rId7"/>
    <p:sldId id="279" r:id="rId8"/>
    <p:sldId id="282" r:id="rId9"/>
    <p:sldId id="283" r:id="rId10"/>
    <p:sldId id="284" r:id="rId11"/>
    <p:sldId id="285" r:id="rId12"/>
    <p:sldId id="286" r:id="rId13"/>
    <p:sldId id="287" r:id="rId14"/>
    <p:sldId id="288" r:id="rId15"/>
    <p:sldId id="289" r:id="rId16"/>
    <p:sldId id="290" r:id="rId17"/>
    <p:sldId id="291" r:id="rId18"/>
    <p:sldId id="292" r:id="rId19"/>
    <p:sldId id="294" r:id="rId20"/>
    <p:sldId id="295" r:id="rId21"/>
    <p:sldId id="277" r:id="rId22"/>
  </p:sldIdLst>
  <p:sldSz cx="12192000" cy="6858000"/>
  <p:notesSz cx="6858000" cy="9144000"/>
  <p:embeddedFontLst>
    <p:embeddedFont>
      <p:font typeface="Calibri" pitchFamily="34" charset="0"/>
      <p:regular r:id="rId23"/>
      <p:bold r:id="rId24"/>
      <p:italic r:id="rId25"/>
      <p:boldItalic r:id="rId26"/>
    </p:embeddedFont>
    <p:embeddedFont>
      <p:font typeface="Calibri Light" pitchFamily="34" charset="0"/>
      <p:regular r:id="rId27"/>
      <p:italic r:id="rId28"/>
    </p:embeddedFont>
    <p:embeddedFont>
      <p:font typeface="Roboto" charset="0"/>
      <p:regular r:id="rId29"/>
      <p:bold r:id="rId30"/>
      <p:italic r:id="rId31"/>
      <p:boldItalic r:id="rId32"/>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79D"/>
    <a:srgbClr val="2E72B9"/>
    <a:srgbClr val="E7AF22"/>
    <a:srgbClr val="B42263"/>
    <a:srgbClr val="20A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53" autoAdjust="0"/>
    <p:restoredTop sz="94660" autoAdjust="0"/>
  </p:normalViewPr>
  <p:slideViewPr>
    <p:cSldViewPr snapToGrid="0">
      <p:cViewPr>
        <p:scale>
          <a:sx n="66" d="100"/>
          <a:sy n="66" d="100"/>
        </p:scale>
        <p:origin x="-1110" y="-270"/>
      </p:cViewPr>
      <p:guideLst>
        <p:guide orient="horz" pos="2160"/>
        <p:guide pos="3840"/>
      </p:guideLst>
    </p:cSldViewPr>
  </p:slideViewPr>
  <p:outlineViewPr>
    <p:cViewPr>
      <p:scale>
        <a:sx n="33" d="100"/>
        <a:sy n="33" d="100"/>
      </p:scale>
      <p:origin x="54" y="36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9CD4465F-8185-B0A2-F783-D5D8BCC59B31}"/>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xmlns="" id="{A97365B7-D2BF-E15E-4B18-EB5D4623E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xmlns="" id="{780303D9-C638-FDA7-87BC-4F98859742EA}"/>
              </a:ext>
            </a:extLst>
          </p:cNvPr>
          <p:cNvSpPr>
            <a:spLocks noGrp="1"/>
          </p:cNvSpPr>
          <p:nvPr>
            <p:ph type="dt" sz="half" idx="10"/>
          </p:nvPr>
        </p:nvSpPr>
        <p:spPr/>
        <p:txBody>
          <a:bodyPr/>
          <a:lstStyle/>
          <a:p>
            <a:fld id="{CF2D1237-AFB6-4DDE-AEFE-7F77716D8C6F}" type="datetimeFigureOut">
              <a:rPr lang="ru-RU" smtClean="0"/>
              <a:t>27.01.2024</a:t>
            </a:fld>
            <a:endParaRPr lang="ru-RU"/>
          </a:p>
        </p:txBody>
      </p:sp>
      <p:sp>
        <p:nvSpPr>
          <p:cNvPr id="5" name="Нижний колонтитул 4">
            <a:extLst>
              <a:ext uri="{FF2B5EF4-FFF2-40B4-BE49-F238E27FC236}">
                <a16:creationId xmlns:a16="http://schemas.microsoft.com/office/drawing/2014/main" xmlns="" id="{72FBC83A-E543-51C8-8D48-35B6999ED23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B6F26820-5102-3EDF-B35D-4D66E2EDC42F}"/>
              </a:ext>
            </a:extLst>
          </p:cNvPr>
          <p:cNvSpPr>
            <a:spLocks noGrp="1"/>
          </p:cNvSpPr>
          <p:nvPr>
            <p:ph type="sldNum" sz="quarter" idx="12"/>
          </p:nvPr>
        </p:nvSpPr>
        <p:spPr/>
        <p:txBody>
          <a:bodyPr/>
          <a:lstStyle/>
          <a:p>
            <a:fld id="{E5EBA30A-3BE7-4D84-958F-E8D51C3EB41E}" type="slidenum">
              <a:rPr lang="ru-RU" smtClean="0"/>
              <a:t>‹#›</a:t>
            </a:fld>
            <a:endParaRPr lang="ru-RU"/>
          </a:p>
        </p:txBody>
      </p:sp>
    </p:spTree>
    <p:extLst>
      <p:ext uri="{BB962C8B-B14F-4D97-AF65-F5344CB8AC3E}">
        <p14:creationId xmlns:p14="http://schemas.microsoft.com/office/powerpoint/2010/main" val="120001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7D1ECB34-4B42-DB96-6E24-C9B4AA6DFDB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xmlns="" id="{812D712B-1B8D-6830-8359-B37BB289E359}"/>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833CC506-DEEA-1460-F354-E73D519C481C}"/>
              </a:ext>
            </a:extLst>
          </p:cNvPr>
          <p:cNvSpPr>
            <a:spLocks noGrp="1"/>
          </p:cNvSpPr>
          <p:nvPr>
            <p:ph type="dt" sz="half" idx="10"/>
          </p:nvPr>
        </p:nvSpPr>
        <p:spPr/>
        <p:txBody>
          <a:bodyPr/>
          <a:lstStyle/>
          <a:p>
            <a:fld id="{CF2D1237-AFB6-4DDE-AEFE-7F77716D8C6F}" type="datetimeFigureOut">
              <a:rPr lang="ru-RU" smtClean="0"/>
              <a:t>27.01.2024</a:t>
            </a:fld>
            <a:endParaRPr lang="ru-RU"/>
          </a:p>
        </p:txBody>
      </p:sp>
      <p:sp>
        <p:nvSpPr>
          <p:cNvPr id="5" name="Нижний колонтитул 4">
            <a:extLst>
              <a:ext uri="{FF2B5EF4-FFF2-40B4-BE49-F238E27FC236}">
                <a16:creationId xmlns:a16="http://schemas.microsoft.com/office/drawing/2014/main" xmlns="" id="{47951D40-7071-AEA3-850A-55D0B699CC4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5C2BA00D-C2E0-5C1E-ECA1-C16E50B98BCA}"/>
              </a:ext>
            </a:extLst>
          </p:cNvPr>
          <p:cNvSpPr>
            <a:spLocks noGrp="1"/>
          </p:cNvSpPr>
          <p:nvPr>
            <p:ph type="sldNum" sz="quarter" idx="12"/>
          </p:nvPr>
        </p:nvSpPr>
        <p:spPr/>
        <p:txBody>
          <a:bodyPr/>
          <a:lstStyle/>
          <a:p>
            <a:fld id="{E5EBA30A-3BE7-4D84-958F-E8D51C3EB41E}" type="slidenum">
              <a:rPr lang="ru-RU" smtClean="0"/>
              <a:t>‹#›</a:t>
            </a:fld>
            <a:endParaRPr lang="ru-RU"/>
          </a:p>
        </p:txBody>
      </p:sp>
    </p:spTree>
    <p:extLst>
      <p:ext uri="{BB962C8B-B14F-4D97-AF65-F5344CB8AC3E}">
        <p14:creationId xmlns:p14="http://schemas.microsoft.com/office/powerpoint/2010/main" val="2538423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xmlns="" id="{BB6A6ED2-78B6-5DCE-C65A-BE798F746E93}"/>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xmlns="" id="{0C7A5707-756A-7C07-EE78-DF21AB50D76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12D62D36-1850-B53D-5A40-AF206E3A24CB}"/>
              </a:ext>
            </a:extLst>
          </p:cNvPr>
          <p:cNvSpPr>
            <a:spLocks noGrp="1"/>
          </p:cNvSpPr>
          <p:nvPr>
            <p:ph type="dt" sz="half" idx="10"/>
          </p:nvPr>
        </p:nvSpPr>
        <p:spPr/>
        <p:txBody>
          <a:bodyPr/>
          <a:lstStyle/>
          <a:p>
            <a:fld id="{CF2D1237-AFB6-4DDE-AEFE-7F77716D8C6F}" type="datetimeFigureOut">
              <a:rPr lang="ru-RU" smtClean="0"/>
              <a:t>27.01.2024</a:t>
            </a:fld>
            <a:endParaRPr lang="ru-RU"/>
          </a:p>
        </p:txBody>
      </p:sp>
      <p:sp>
        <p:nvSpPr>
          <p:cNvPr id="5" name="Нижний колонтитул 4">
            <a:extLst>
              <a:ext uri="{FF2B5EF4-FFF2-40B4-BE49-F238E27FC236}">
                <a16:creationId xmlns:a16="http://schemas.microsoft.com/office/drawing/2014/main" xmlns="" id="{FA1B72F3-54BA-22CF-E82E-B8EBA91405D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C144ECD9-6D40-8650-37A6-794232336FB5}"/>
              </a:ext>
            </a:extLst>
          </p:cNvPr>
          <p:cNvSpPr>
            <a:spLocks noGrp="1"/>
          </p:cNvSpPr>
          <p:nvPr>
            <p:ph type="sldNum" sz="quarter" idx="12"/>
          </p:nvPr>
        </p:nvSpPr>
        <p:spPr/>
        <p:txBody>
          <a:bodyPr/>
          <a:lstStyle/>
          <a:p>
            <a:fld id="{E5EBA30A-3BE7-4D84-958F-E8D51C3EB41E}" type="slidenum">
              <a:rPr lang="ru-RU" smtClean="0"/>
              <a:t>‹#›</a:t>
            </a:fld>
            <a:endParaRPr lang="ru-RU"/>
          </a:p>
        </p:txBody>
      </p:sp>
    </p:spTree>
    <p:extLst>
      <p:ext uri="{BB962C8B-B14F-4D97-AF65-F5344CB8AC3E}">
        <p14:creationId xmlns:p14="http://schemas.microsoft.com/office/powerpoint/2010/main" val="2834170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D5C6E36C-CA59-7311-8414-98D4A4963E9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xmlns="" id="{9DACA4D6-DC5C-F128-623F-AA57E97D889D}"/>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50B4B859-5E9E-5046-26E3-6DA91E115302}"/>
              </a:ext>
            </a:extLst>
          </p:cNvPr>
          <p:cNvSpPr>
            <a:spLocks noGrp="1"/>
          </p:cNvSpPr>
          <p:nvPr>
            <p:ph type="dt" sz="half" idx="10"/>
          </p:nvPr>
        </p:nvSpPr>
        <p:spPr/>
        <p:txBody>
          <a:bodyPr/>
          <a:lstStyle/>
          <a:p>
            <a:fld id="{CF2D1237-AFB6-4DDE-AEFE-7F77716D8C6F}" type="datetimeFigureOut">
              <a:rPr lang="ru-RU" smtClean="0"/>
              <a:t>27.01.2024</a:t>
            </a:fld>
            <a:endParaRPr lang="ru-RU"/>
          </a:p>
        </p:txBody>
      </p:sp>
      <p:sp>
        <p:nvSpPr>
          <p:cNvPr id="5" name="Нижний колонтитул 4">
            <a:extLst>
              <a:ext uri="{FF2B5EF4-FFF2-40B4-BE49-F238E27FC236}">
                <a16:creationId xmlns:a16="http://schemas.microsoft.com/office/drawing/2014/main" xmlns="" id="{091E1A2F-7C0C-9117-AE77-83BA1DBD15C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F8C187FF-8A97-F9AA-EDAB-C2BDC92E9ACD}"/>
              </a:ext>
            </a:extLst>
          </p:cNvPr>
          <p:cNvSpPr>
            <a:spLocks noGrp="1"/>
          </p:cNvSpPr>
          <p:nvPr>
            <p:ph type="sldNum" sz="quarter" idx="12"/>
          </p:nvPr>
        </p:nvSpPr>
        <p:spPr/>
        <p:txBody>
          <a:bodyPr/>
          <a:lstStyle/>
          <a:p>
            <a:fld id="{E5EBA30A-3BE7-4D84-958F-E8D51C3EB41E}" type="slidenum">
              <a:rPr lang="ru-RU" smtClean="0"/>
              <a:t>‹#›</a:t>
            </a:fld>
            <a:endParaRPr lang="ru-RU"/>
          </a:p>
        </p:txBody>
      </p:sp>
    </p:spTree>
    <p:extLst>
      <p:ext uri="{BB962C8B-B14F-4D97-AF65-F5344CB8AC3E}">
        <p14:creationId xmlns:p14="http://schemas.microsoft.com/office/powerpoint/2010/main" val="2888653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45F68F9B-D97F-D5B0-AF59-9D4FA4BBA58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xmlns="" id="{06CFBAA5-9DC4-0FE0-DAD8-DC0E958143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xmlns="" id="{CD2879CC-8089-7484-1D78-78EC3780A16C}"/>
              </a:ext>
            </a:extLst>
          </p:cNvPr>
          <p:cNvSpPr>
            <a:spLocks noGrp="1"/>
          </p:cNvSpPr>
          <p:nvPr>
            <p:ph type="dt" sz="half" idx="10"/>
          </p:nvPr>
        </p:nvSpPr>
        <p:spPr/>
        <p:txBody>
          <a:bodyPr/>
          <a:lstStyle/>
          <a:p>
            <a:fld id="{CF2D1237-AFB6-4DDE-AEFE-7F77716D8C6F}" type="datetimeFigureOut">
              <a:rPr lang="ru-RU" smtClean="0"/>
              <a:t>27.01.2024</a:t>
            </a:fld>
            <a:endParaRPr lang="ru-RU"/>
          </a:p>
        </p:txBody>
      </p:sp>
      <p:sp>
        <p:nvSpPr>
          <p:cNvPr id="5" name="Нижний колонтитул 4">
            <a:extLst>
              <a:ext uri="{FF2B5EF4-FFF2-40B4-BE49-F238E27FC236}">
                <a16:creationId xmlns:a16="http://schemas.microsoft.com/office/drawing/2014/main" xmlns="" id="{F9EEB553-E23C-1109-E900-BCF1E9E8C7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E5BD4A03-C2A0-4B38-EE84-50F74253A7D0}"/>
              </a:ext>
            </a:extLst>
          </p:cNvPr>
          <p:cNvSpPr>
            <a:spLocks noGrp="1"/>
          </p:cNvSpPr>
          <p:nvPr>
            <p:ph type="sldNum" sz="quarter" idx="12"/>
          </p:nvPr>
        </p:nvSpPr>
        <p:spPr/>
        <p:txBody>
          <a:bodyPr/>
          <a:lstStyle/>
          <a:p>
            <a:fld id="{E5EBA30A-3BE7-4D84-958F-E8D51C3EB41E}" type="slidenum">
              <a:rPr lang="ru-RU" smtClean="0"/>
              <a:t>‹#›</a:t>
            </a:fld>
            <a:endParaRPr lang="ru-RU"/>
          </a:p>
        </p:txBody>
      </p:sp>
    </p:spTree>
    <p:extLst>
      <p:ext uri="{BB962C8B-B14F-4D97-AF65-F5344CB8AC3E}">
        <p14:creationId xmlns:p14="http://schemas.microsoft.com/office/powerpoint/2010/main" val="202413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A6A906BC-6AD2-4292-C904-2EDB1AFA71D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xmlns="" id="{DE4A370F-6423-9FF6-BC4C-AD169F9C0F8B}"/>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xmlns="" id="{005DAFEC-ED12-0EC0-8812-5BD5994C71C5}"/>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xmlns="" id="{16C8EE6A-7106-E191-B64F-8FE26B363784}"/>
              </a:ext>
            </a:extLst>
          </p:cNvPr>
          <p:cNvSpPr>
            <a:spLocks noGrp="1"/>
          </p:cNvSpPr>
          <p:nvPr>
            <p:ph type="dt" sz="half" idx="10"/>
          </p:nvPr>
        </p:nvSpPr>
        <p:spPr/>
        <p:txBody>
          <a:bodyPr/>
          <a:lstStyle/>
          <a:p>
            <a:fld id="{CF2D1237-AFB6-4DDE-AEFE-7F77716D8C6F}" type="datetimeFigureOut">
              <a:rPr lang="ru-RU" smtClean="0"/>
              <a:t>27.01.2024</a:t>
            </a:fld>
            <a:endParaRPr lang="ru-RU"/>
          </a:p>
        </p:txBody>
      </p:sp>
      <p:sp>
        <p:nvSpPr>
          <p:cNvPr id="6" name="Нижний колонтитул 5">
            <a:extLst>
              <a:ext uri="{FF2B5EF4-FFF2-40B4-BE49-F238E27FC236}">
                <a16:creationId xmlns:a16="http://schemas.microsoft.com/office/drawing/2014/main" xmlns="" id="{B58E1AFB-5DF6-32A5-E4A2-7640373982D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0FE8DF10-EEE3-F354-A686-5AB22D06BEE7}"/>
              </a:ext>
            </a:extLst>
          </p:cNvPr>
          <p:cNvSpPr>
            <a:spLocks noGrp="1"/>
          </p:cNvSpPr>
          <p:nvPr>
            <p:ph type="sldNum" sz="quarter" idx="12"/>
          </p:nvPr>
        </p:nvSpPr>
        <p:spPr/>
        <p:txBody>
          <a:bodyPr/>
          <a:lstStyle/>
          <a:p>
            <a:fld id="{E5EBA30A-3BE7-4D84-958F-E8D51C3EB41E}" type="slidenum">
              <a:rPr lang="ru-RU" smtClean="0"/>
              <a:t>‹#›</a:t>
            </a:fld>
            <a:endParaRPr lang="ru-RU"/>
          </a:p>
        </p:txBody>
      </p:sp>
    </p:spTree>
    <p:extLst>
      <p:ext uri="{BB962C8B-B14F-4D97-AF65-F5344CB8AC3E}">
        <p14:creationId xmlns:p14="http://schemas.microsoft.com/office/powerpoint/2010/main" val="700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30B4605B-2264-EAED-B625-7776FF5F106D}"/>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xmlns="" id="{849D6AF1-807B-43A6-DF51-64AE521598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xmlns="" id="{59628B8D-1802-580C-AAB5-689076FAE9B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xmlns="" id="{D1504138-A91F-4B9B-EBB7-FDB33F8A1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xmlns="" id="{92EED2C8-4399-2B52-80E7-AA7F2F1B989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xmlns="" id="{A88138AE-FCFB-DD10-9BA6-2F7BF0D14BFF}"/>
              </a:ext>
            </a:extLst>
          </p:cNvPr>
          <p:cNvSpPr>
            <a:spLocks noGrp="1"/>
          </p:cNvSpPr>
          <p:nvPr>
            <p:ph type="dt" sz="half" idx="10"/>
          </p:nvPr>
        </p:nvSpPr>
        <p:spPr/>
        <p:txBody>
          <a:bodyPr/>
          <a:lstStyle/>
          <a:p>
            <a:fld id="{CF2D1237-AFB6-4DDE-AEFE-7F77716D8C6F}" type="datetimeFigureOut">
              <a:rPr lang="ru-RU" smtClean="0"/>
              <a:t>27.01.2024</a:t>
            </a:fld>
            <a:endParaRPr lang="ru-RU"/>
          </a:p>
        </p:txBody>
      </p:sp>
      <p:sp>
        <p:nvSpPr>
          <p:cNvPr id="8" name="Нижний колонтитул 7">
            <a:extLst>
              <a:ext uri="{FF2B5EF4-FFF2-40B4-BE49-F238E27FC236}">
                <a16:creationId xmlns:a16="http://schemas.microsoft.com/office/drawing/2014/main" xmlns="" id="{2ADA6515-4181-01ED-3671-D700FA3FEA66}"/>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xmlns="" id="{48FA797E-5944-608A-E63E-4C2F073D7A2D}"/>
              </a:ext>
            </a:extLst>
          </p:cNvPr>
          <p:cNvSpPr>
            <a:spLocks noGrp="1"/>
          </p:cNvSpPr>
          <p:nvPr>
            <p:ph type="sldNum" sz="quarter" idx="12"/>
          </p:nvPr>
        </p:nvSpPr>
        <p:spPr/>
        <p:txBody>
          <a:bodyPr/>
          <a:lstStyle/>
          <a:p>
            <a:fld id="{E5EBA30A-3BE7-4D84-958F-E8D51C3EB41E}" type="slidenum">
              <a:rPr lang="ru-RU" smtClean="0"/>
              <a:t>‹#›</a:t>
            </a:fld>
            <a:endParaRPr lang="ru-RU"/>
          </a:p>
        </p:txBody>
      </p:sp>
    </p:spTree>
    <p:extLst>
      <p:ext uri="{BB962C8B-B14F-4D97-AF65-F5344CB8AC3E}">
        <p14:creationId xmlns:p14="http://schemas.microsoft.com/office/powerpoint/2010/main" val="3254870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FE6E6137-EF92-CA12-4A9C-ADE1C16DEE8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xmlns="" id="{912869B6-F9D7-CF5E-6E7A-C4E14DFCB054}"/>
              </a:ext>
            </a:extLst>
          </p:cNvPr>
          <p:cNvSpPr>
            <a:spLocks noGrp="1"/>
          </p:cNvSpPr>
          <p:nvPr>
            <p:ph type="dt" sz="half" idx="10"/>
          </p:nvPr>
        </p:nvSpPr>
        <p:spPr/>
        <p:txBody>
          <a:bodyPr/>
          <a:lstStyle/>
          <a:p>
            <a:fld id="{CF2D1237-AFB6-4DDE-AEFE-7F77716D8C6F}" type="datetimeFigureOut">
              <a:rPr lang="ru-RU" smtClean="0"/>
              <a:t>27.01.2024</a:t>
            </a:fld>
            <a:endParaRPr lang="ru-RU"/>
          </a:p>
        </p:txBody>
      </p:sp>
      <p:sp>
        <p:nvSpPr>
          <p:cNvPr id="4" name="Нижний колонтитул 3">
            <a:extLst>
              <a:ext uri="{FF2B5EF4-FFF2-40B4-BE49-F238E27FC236}">
                <a16:creationId xmlns:a16="http://schemas.microsoft.com/office/drawing/2014/main" xmlns="" id="{08425CE0-1519-9F4C-163B-E486D5FCBE2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xmlns="" id="{D3CB0647-402D-50EA-79D4-84F2FF958B66}"/>
              </a:ext>
            </a:extLst>
          </p:cNvPr>
          <p:cNvSpPr>
            <a:spLocks noGrp="1"/>
          </p:cNvSpPr>
          <p:nvPr>
            <p:ph type="sldNum" sz="quarter" idx="12"/>
          </p:nvPr>
        </p:nvSpPr>
        <p:spPr/>
        <p:txBody>
          <a:bodyPr/>
          <a:lstStyle/>
          <a:p>
            <a:fld id="{E5EBA30A-3BE7-4D84-958F-E8D51C3EB41E}" type="slidenum">
              <a:rPr lang="ru-RU" smtClean="0"/>
              <a:t>‹#›</a:t>
            </a:fld>
            <a:endParaRPr lang="ru-RU"/>
          </a:p>
        </p:txBody>
      </p:sp>
    </p:spTree>
    <p:extLst>
      <p:ext uri="{BB962C8B-B14F-4D97-AF65-F5344CB8AC3E}">
        <p14:creationId xmlns:p14="http://schemas.microsoft.com/office/powerpoint/2010/main" val="705061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xmlns="" id="{34185D78-5E01-A4F6-88EA-6B664034D92F}"/>
              </a:ext>
            </a:extLst>
          </p:cNvPr>
          <p:cNvSpPr>
            <a:spLocks noGrp="1"/>
          </p:cNvSpPr>
          <p:nvPr>
            <p:ph type="dt" sz="half" idx="10"/>
          </p:nvPr>
        </p:nvSpPr>
        <p:spPr/>
        <p:txBody>
          <a:bodyPr/>
          <a:lstStyle/>
          <a:p>
            <a:fld id="{CF2D1237-AFB6-4DDE-AEFE-7F77716D8C6F}" type="datetimeFigureOut">
              <a:rPr lang="ru-RU" smtClean="0"/>
              <a:t>27.01.2024</a:t>
            </a:fld>
            <a:endParaRPr lang="ru-RU"/>
          </a:p>
        </p:txBody>
      </p:sp>
      <p:sp>
        <p:nvSpPr>
          <p:cNvPr id="3" name="Нижний колонтитул 2">
            <a:extLst>
              <a:ext uri="{FF2B5EF4-FFF2-40B4-BE49-F238E27FC236}">
                <a16:creationId xmlns:a16="http://schemas.microsoft.com/office/drawing/2014/main" xmlns="" id="{DC0AB73C-8AEC-0352-6255-86D66D193634}"/>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xmlns="" id="{95E77866-AE30-2D7A-0BD7-32FF0421868B}"/>
              </a:ext>
            </a:extLst>
          </p:cNvPr>
          <p:cNvSpPr>
            <a:spLocks noGrp="1"/>
          </p:cNvSpPr>
          <p:nvPr>
            <p:ph type="sldNum" sz="quarter" idx="12"/>
          </p:nvPr>
        </p:nvSpPr>
        <p:spPr/>
        <p:txBody>
          <a:bodyPr/>
          <a:lstStyle/>
          <a:p>
            <a:fld id="{E5EBA30A-3BE7-4D84-958F-E8D51C3EB41E}" type="slidenum">
              <a:rPr lang="ru-RU" smtClean="0"/>
              <a:t>‹#›</a:t>
            </a:fld>
            <a:endParaRPr lang="ru-RU"/>
          </a:p>
        </p:txBody>
      </p:sp>
    </p:spTree>
    <p:extLst>
      <p:ext uri="{BB962C8B-B14F-4D97-AF65-F5344CB8AC3E}">
        <p14:creationId xmlns:p14="http://schemas.microsoft.com/office/powerpoint/2010/main" val="3479039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CA7FCD77-7BFB-F53B-22C4-F02B9732465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xmlns="" id="{CAF2584C-45B2-9F29-11EE-3A733683E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xmlns="" id="{9FB322A5-1AF2-6D9C-21E4-41335B41E1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xmlns="" id="{1D92AE14-B02C-91C1-5BE6-968E0BDA699A}"/>
              </a:ext>
            </a:extLst>
          </p:cNvPr>
          <p:cNvSpPr>
            <a:spLocks noGrp="1"/>
          </p:cNvSpPr>
          <p:nvPr>
            <p:ph type="dt" sz="half" idx="10"/>
          </p:nvPr>
        </p:nvSpPr>
        <p:spPr/>
        <p:txBody>
          <a:bodyPr/>
          <a:lstStyle/>
          <a:p>
            <a:fld id="{CF2D1237-AFB6-4DDE-AEFE-7F77716D8C6F}" type="datetimeFigureOut">
              <a:rPr lang="ru-RU" smtClean="0"/>
              <a:t>27.01.2024</a:t>
            </a:fld>
            <a:endParaRPr lang="ru-RU"/>
          </a:p>
        </p:txBody>
      </p:sp>
      <p:sp>
        <p:nvSpPr>
          <p:cNvPr id="6" name="Нижний колонтитул 5">
            <a:extLst>
              <a:ext uri="{FF2B5EF4-FFF2-40B4-BE49-F238E27FC236}">
                <a16:creationId xmlns:a16="http://schemas.microsoft.com/office/drawing/2014/main" xmlns="" id="{49368E19-72C6-63EC-72CE-8BB60AD03B8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B23D50AB-240A-CD67-C73D-6D9D0ED7E6C1}"/>
              </a:ext>
            </a:extLst>
          </p:cNvPr>
          <p:cNvSpPr>
            <a:spLocks noGrp="1"/>
          </p:cNvSpPr>
          <p:nvPr>
            <p:ph type="sldNum" sz="quarter" idx="12"/>
          </p:nvPr>
        </p:nvSpPr>
        <p:spPr/>
        <p:txBody>
          <a:bodyPr/>
          <a:lstStyle/>
          <a:p>
            <a:fld id="{E5EBA30A-3BE7-4D84-958F-E8D51C3EB41E}" type="slidenum">
              <a:rPr lang="ru-RU" smtClean="0"/>
              <a:t>‹#›</a:t>
            </a:fld>
            <a:endParaRPr lang="ru-RU"/>
          </a:p>
        </p:txBody>
      </p:sp>
    </p:spTree>
    <p:extLst>
      <p:ext uri="{BB962C8B-B14F-4D97-AF65-F5344CB8AC3E}">
        <p14:creationId xmlns:p14="http://schemas.microsoft.com/office/powerpoint/2010/main" val="74992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2641657B-4B43-6AC7-04DC-911039F520B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xmlns="" id="{95145B85-71A1-13B2-F3E8-F043B41B26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xmlns="" id="{E72B1F27-650A-F5BB-FD21-C6868A6DB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xmlns="" id="{60541DA8-5574-7F83-F8B1-36148C365867}"/>
              </a:ext>
            </a:extLst>
          </p:cNvPr>
          <p:cNvSpPr>
            <a:spLocks noGrp="1"/>
          </p:cNvSpPr>
          <p:nvPr>
            <p:ph type="dt" sz="half" idx="10"/>
          </p:nvPr>
        </p:nvSpPr>
        <p:spPr/>
        <p:txBody>
          <a:bodyPr/>
          <a:lstStyle/>
          <a:p>
            <a:fld id="{CF2D1237-AFB6-4DDE-AEFE-7F77716D8C6F}" type="datetimeFigureOut">
              <a:rPr lang="ru-RU" smtClean="0"/>
              <a:t>27.01.2024</a:t>
            </a:fld>
            <a:endParaRPr lang="ru-RU"/>
          </a:p>
        </p:txBody>
      </p:sp>
      <p:sp>
        <p:nvSpPr>
          <p:cNvPr id="6" name="Нижний колонтитул 5">
            <a:extLst>
              <a:ext uri="{FF2B5EF4-FFF2-40B4-BE49-F238E27FC236}">
                <a16:creationId xmlns:a16="http://schemas.microsoft.com/office/drawing/2014/main" xmlns="" id="{CABF40E4-30F4-D62E-4132-CFF79209D20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6DD4AA61-1E75-2B3E-A188-86F1672D9025}"/>
              </a:ext>
            </a:extLst>
          </p:cNvPr>
          <p:cNvSpPr>
            <a:spLocks noGrp="1"/>
          </p:cNvSpPr>
          <p:nvPr>
            <p:ph type="sldNum" sz="quarter" idx="12"/>
          </p:nvPr>
        </p:nvSpPr>
        <p:spPr/>
        <p:txBody>
          <a:bodyPr/>
          <a:lstStyle/>
          <a:p>
            <a:fld id="{E5EBA30A-3BE7-4D84-958F-E8D51C3EB41E}" type="slidenum">
              <a:rPr lang="ru-RU" smtClean="0"/>
              <a:t>‹#›</a:t>
            </a:fld>
            <a:endParaRPr lang="ru-RU"/>
          </a:p>
        </p:txBody>
      </p:sp>
    </p:spTree>
    <p:extLst>
      <p:ext uri="{BB962C8B-B14F-4D97-AF65-F5344CB8AC3E}">
        <p14:creationId xmlns:p14="http://schemas.microsoft.com/office/powerpoint/2010/main" val="583501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C9B09673-EEAC-B7AD-E891-1E0511E6AF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xmlns="" id="{553CB1E1-8639-4901-BAA3-BA7E0D4679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92E08B73-E824-325A-A50F-E196E27AD7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2D1237-AFB6-4DDE-AEFE-7F77716D8C6F}" type="datetimeFigureOut">
              <a:rPr lang="ru-RU" smtClean="0"/>
              <a:t>27.01.2024</a:t>
            </a:fld>
            <a:endParaRPr lang="ru-RU"/>
          </a:p>
        </p:txBody>
      </p:sp>
      <p:sp>
        <p:nvSpPr>
          <p:cNvPr id="5" name="Нижний колонтитул 4">
            <a:extLst>
              <a:ext uri="{FF2B5EF4-FFF2-40B4-BE49-F238E27FC236}">
                <a16:creationId xmlns:a16="http://schemas.microsoft.com/office/drawing/2014/main" xmlns="" id="{5D645E93-582C-1509-D52B-2DD3ED7DDF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xmlns="" id="{4DC4A38D-E8E6-A4AD-500D-0DC0845C4B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BA30A-3BE7-4D84-958F-E8D51C3EB41E}" type="slidenum">
              <a:rPr lang="ru-RU" smtClean="0"/>
              <a:t>‹#›</a:t>
            </a:fld>
            <a:endParaRPr lang="ru-RU"/>
          </a:p>
        </p:txBody>
      </p:sp>
    </p:spTree>
    <p:extLst>
      <p:ext uri="{BB962C8B-B14F-4D97-AF65-F5344CB8AC3E}">
        <p14:creationId xmlns:p14="http://schemas.microsoft.com/office/powerpoint/2010/main" val="2707494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hyperlink" Target="https://www.kaggle.com/datasets/ruthgn/beer-profile-and-ratings-data-set/data" TargetMode="External"/><Relationship Id="rId3" Type="http://schemas.openxmlformats.org/officeDocument/2006/relationships/image" Target="../media/image27.png"/><Relationship Id="rId7" Type="http://schemas.openxmlformats.org/officeDocument/2006/relationships/hyperlink" Target="https://www.kaggle.com/datasets/stephenpolozoff/top-beer-information?select=Beer+Descriptors+Simplified.xlsx"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kaggle.com/code/ruthgn/data-cleaning-integration-pandas-fuzzywuzzy" TargetMode="External"/><Relationship Id="rId5" Type="http://schemas.openxmlformats.org/officeDocument/2006/relationships/hyperlink" Target="https://www.kaggle.com/code/samlac79/beer-recipe-exploratory-analysis/notebook" TargetMode="External"/><Relationship Id="rId4" Type="http://schemas.openxmlformats.org/officeDocument/2006/relationships/image" Target="../media/image28.png"/><Relationship Id="rId9" Type="http://schemas.openxmlformats.org/officeDocument/2006/relationships/hyperlink" Target="https://www.kaggle.com/datasets/jtrofe/beer-recip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github.com/Riddars/BeerProjectForEng"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A79D"/>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0ED16A49-2F49-31DB-6DD0-06CAE62677C5}"/>
              </a:ext>
            </a:extLst>
          </p:cNvPr>
          <p:cNvSpPr>
            <a:spLocks noGrp="1"/>
          </p:cNvSpPr>
          <p:nvPr>
            <p:ph type="ctrTitle"/>
          </p:nvPr>
        </p:nvSpPr>
        <p:spPr>
          <a:xfrm>
            <a:off x="104171" y="3428999"/>
            <a:ext cx="9144000" cy="1109663"/>
          </a:xfrm>
        </p:spPr>
        <p:txBody>
          <a:bodyPr>
            <a:normAutofit fontScale="90000"/>
          </a:bodyPr>
          <a:lstStyle/>
          <a:p>
            <a:pPr algn="l"/>
            <a:r>
              <a:rPr lang="en-US" dirty="0">
                <a:solidFill>
                  <a:schemeClr val="bg1"/>
                </a:solidFill>
                <a:latin typeface="ALS Gorizont Bold Expanded" panose="00000805000000000000" pitchFamily="50" charset="0"/>
              </a:rPr>
              <a:t>Predicting the flavor profile of beer by characteristics</a:t>
            </a:r>
            <a:endParaRPr lang="ru-RU" dirty="0">
              <a:solidFill>
                <a:schemeClr val="bg1"/>
              </a:solidFill>
              <a:latin typeface="ALS Gorizont Bold Expanded" panose="00000805000000000000" pitchFamily="50" charset="0"/>
            </a:endParaRPr>
          </a:p>
        </p:txBody>
      </p:sp>
      <p:sp>
        <p:nvSpPr>
          <p:cNvPr id="3" name="Подзаголовок 2">
            <a:extLst>
              <a:ext uri="{FF2B5EF4-FFF2-40B4-BE49-F238E27FC236}">
                <a16:creationId xmlns:a16="http://schemas.microsoft.com/office/drawing/2014/main" xmlns="" id="{30651FB0-5314-9134-F963-521B99C6AEC9}"/>
              </a:ext>
            </a:extLst>
          </p:cNvPr>
          <p:cNvSpPr>
            <a:spLocks noGrp="1"/>
          </p:cNvSpPr>
          <p:nvPr>
            <p:ph type="subTitle" idx="1"/>
          </p:nvPr>
        </p:nvSpPr>
        <p:spPr>
          <a:xfrm>
            <a:off x="104171" y="5030176"/>
            <a:ext cx="5591566" cy="1534859"/>
          </a:xfrm>
        </p:spPr>
        <p:txBody>
          <a:bodyPr>
            <a:normAutofit fontScale="92500" lnSpcReduction="20000"/>
          </a:bodyPr>
          <a:lstStyle/>
          <a:p>
            <a:pPr algn="l"/>
            <a:r>
              <a:rPr lang="en-US" dirty="0">
                <a:solidFill>
                  <a:schemeClr val="bg1"/>
                </a:solidFill>
                <a:latin typeface="ALS Gorizont Light Expanded" panose="00000405000000000000" pitchFamily="50" charset="0"/>
              </a:rPr>
              <a:t>Completed </a:t>
            </a:r>
            <a:r>
              <a:rPr lang="en-US" dirty="0" smtClean="0">
                <a:solidFill>
                  <a:schemeClr val="bg1"/>
                </a:solidFill>
                <a:latin typeface="ALS Gorizont Light Expanded" panose="00000405000000000000" pitchFamily="50" charset="0"/>
              </a:rPr>
              <a:t>by:</a:t>
            </a:r>
            <a:r>
              <a:rPr lang="ru-RU" dirty="0" smtClean="0">
                <a:solidFill>
                  <a:schemeClr val="bg1"/>
                </a:solidFill>
                <a:latin typeface="ALS Gorizont Light Expanded" panose="00000405000000000000" pitchFamily="50" charset="0"/>
              </a:rPr>
              <a:t> </a:t>
            </a:r>
            <a:r>
              <a:rPr lang="en-US" dirty="0" err="1" smtClean="0">
                <a:solidFill>
                  <a:schemeClr val="bg1"/>
                </a:solidFill>
                <a:latin typeface="ALS Gorizont Light Expanded" panose="00000405000000000000" pitchFamily="50" charset="0"/>
              </a:rPr>
              <a:t>Sarkisyan</a:t>
            </a:r>
            <a:r>
              <a:rPr lang="ru-RU" dirty="0" smtClean="0">
                <a:solidFill>
                  <a:schemeClr val="bg1"/>
                </a:solidFill>
                <a:latin typeface="ALS Gorizont Light Expanded" panose="00000405000000000000" pitchFamily="50" charset="0"/>
              </a:rPr>
              <a:t> </a:t>
            </a:r>
            <a:r>
              <a:rPr lang="en-US" dirty="0" err="1">
                <a:solidFill>
                  <a:schemeClr val="bg1"/>
                </a:solidFill>
                <a:latin typeface="ALS Gorizont Light Expanded" panose="00000405000000000000" pitchFamily="50" charset="0"/>
              </a:rPr>
              <a:t>Arsen</a:t>
            </a:r>
            <a:r>
              <a:rPr lang="en-US" dirty="0">
                <a:solidFill>
                  <a:schemeClr val="bg1"/>
                </a:solidFill>
                <a:latin typeface="ALS Gorizont Light Expanded" panose="00000405000000000000" pitchFamily="50" charset="0"/>
              </a:rPr>
              <a:t> </a:t>
            </a:r>
            <a:r>
              <a:rPr lang="en-US" dirty="0" err="1" smtClean="0">
                <a:solidFill>
                  <a:schemeClr val="bg1"/>
                </a:solidFill>
                <a:latin typeface="ALS Gorizont Light Expanded" panose="00000405000000000000" pitchFamily="50" charset="0"/>
              </a:rPr>
              <a:t>Karenovich</a:t>
            </a:r>
            <a:r>
              <a:rPr lang="en-US" dirty="0" smtClean="0">
                <a:solidFill>
                  <a:schemeClr val="bg1"/>
                </a:solidFill>
                <a:latin typeface="ALS Gorizont Light Expanded" panose="00000405000000000000" pitchFamily="50" charset="0"/>
              </a:rPr>
              <a:t>, </a:t>
            </a:r>
            <a:r>
              <a:rPr lang="en-US" dirty="0">
                <a:solidFill>
                  <a:schemeClr val="bg1"/>
                </a:solidFill>
                <a:latin typeface="ALS Gorizont Light Expanded" panose="00000405000000000000" pitchFamily="50" charset="0"/>
              </a:rPr>
              <a:t>A</a:t>
            </a:r>
            <a:r>
              <a:rPr lang="ru-RU" dirty="0" smtClean="0">
                <a:solidFill>
                  <a:schemeClr val="bg1"/>
                </a:solidFill>
                <a:latin typeface="ALS Gorizont Light Expanded" panose="00000405000000000000" pitchFamily="50" charset="0"/>
              </a:rPr>
              <a:t>4130</a:t>
            </a:r>
            <a:endParaRPr lang="en-US" dirty="0">
              <a:solidFill>
                <a:schemeClr val="bg1"/>
              </a:solidFill>
              <a:latin typeface="ALS Gorizont Light Expanded" panose="00000405000000000000" pitchFamily="50" charset="0"/>
            </a:endParaRPr>
          </a:p>
          <a:p>
            <a:pPr algn="l"/>
            <a:endParaRPr lang="en-US" dirty="0">
              <a:solidFill>
                <a:schemeClr val="bg1"/>
              </a:solidFill>
              <a:latin typeface="ALS Gorizont Light Expanded" panose="00000405000000000000" pitchFamily="50" charset="0"/>
            </a:endParaRPr>
          </a:p>
          <a:p>
            <a:pPr algn="l"/>
            <a:r>
              <a:rPr lang="en-US" dirty="0">
                <a:solidFill>
                  <a:schemeClr val="bg1"/>
                </a:solidFill>
                <a:latin typeface="ALS Gorizont Light Expanded" panose="00000405000000000000" pitchFamily="50" charset="0"/>
              </a:rPr>
              <a:t>Verified by: </a:t>
            </a:r>
            <a:r>
              <a:rPr lang="en-US" dirty="0" err="1">
                <a:solidFill>
                  <a:schemeClr val="bg1"/>
                </a:solidFill>
                <a:latin typeface="ALS Gorizont Light Expanded" panose="00000405000000000000" pitchFamily="50" charset="0"/>
              </a:rPr>
              <a:t>Serov</a:t>
            </a:r>
            <a:r>
              <a:rPr lang="en-US" dirty="0">
                <a:solidFill>
                  <a:schemeClr val="bg1"/>
                </a:solidFill>
                <a:latin typeface="ALS Gorizont Light Expanded" panose="00000405000000000000" pitchFamily="50" charset="0"/>
              </a:rPr>
              <a:t> Nikita </a:t>
            </a:r>
            <a:r>
              <a:rPr lang="en-US" dirty="0" err="1">
                <a:solidFill>
                  <a:schemeClr val="bg1"/>
                </a:solidFill>
                <a:latin typeface="ALS Gorizont Light Expanded" panose="00000405000000000000" pitchFamily="50" charset="0"/>
              </a:rPr>
              <a:t>Sergeevich</a:t>
            </a:r>
            <a:endParaRPr lang="ru-RU" dirty="0">
              <a:solidFill>
                <a:schemeClr val="bg1"/>
              </a:solidFill>
              <a:latin typeface="ALS Gorizont Light Expanded" panose="00000405000000000000" pitchFamily="50" charset="0"/>
            </a:endParaRPr>
          </a:p>
        </p:txBody>
      </p:sp>
      <p:sp>
        <p:nvSpPr>
          <p:cNvPr id="4" name="TextBox 3">
            <a:extLst>
              <a:ext uri="{FF2B5EF4-FFF2-40B4-BE49-F238E27FC236}">
                <a16:creationId xmlns:a16="http://schemas.microsoft.com/office/drawing/2014/main" xmlns="" id="{EFB40C29-9DA4-40E7-BAC1-72D5C237CF28}"/>
              </a:ext>
            </a:extLst>
          </p:cNvPr>
          <p:cNvSpPr txBox="1"/>
          <p:nvPr/>
        </p:nvSpPr>
        <p:spPr>
          <a:xfrm>
            <a:off x="0" y="292965"/>
            <a:ext cx="12192000" cy="1200329"/>
          </a:xfrm>
          <a:prstGeom prst="rect">
            <a:avLst/>
          </a:prstGeom>
          <a:noFill/>
        </p:spPr>
        <p:txBody>
          <a:bodyPr wrap="square" rtlCol="0">
            <a:spAutoFit/>
          </a:bodyPr>
          <a:lstStyle/>
          <a:p>
            <a:pPr algn="ctr"/>
            <a:r>
              <a:rPr lang="en-US" dirty="0">
                <a:solidFill>
                  <a:schemeClr val="bg1"/>
                </a:solidFill>
                <a:latin typeface="ALS Gorizont Bold Expanded" panose="00000805000000000000" pitchFamily="50" charset="0"/>
              </a:rPr>
              <a:t>ITMO University</a:t>
            </a:r>
          </a:p>
          <a:p>
            <a:pPr algn="ctr"/>
            <a:r>
              <a:rPr lang="en-US" dirty="0" err="1">
                <a:solidFill>
                  <a:schemeClr val="bg1"/>
                </a:solidFill>
                <a:latin typeface="ALS Gorizont Bold Expanded" panose="00000805000000000000" pitchFamily="50" charset="0"/>
              </a:rPr>
              <a:t>ChemBio</a:t>
            </a:r>
            <a:r>
              <a:rPr lang="en-US" dirty="0">
                <a:solidFill>
                  <a:schemeClr val="bg1"/>
                </a:solidFill>
                <a:latin typeface="ALS Gorizont Bold Expanded" panose="00000805000000000000" pitchFamily="50" charset="0"/>
              </a:rPr>
              <a:t> Cluster</a:t>
            </a:r>
          </a:p>
          <a:p>
            <a:pPr algn="ctr"/>
            <a:r>
              <a:rPr lang="en-US" dirty="0">
                <a:solidFill>
                  <a:schemeClr val="bg1"/>
                </a:solidFill>
                <a:latin typeface="ALS Gorizont Bold Expanded" panose="00000805000000000000" pitchFamily="50" charset="0"/>
              </a:rPr>
              <a:t>Educational Program: Chemistry and artificial intelligence</a:t>
            </a:r>
            <a:r>
              <a:rPr lang="en-US" dirty="0" smtClean="0">
                <a:solidFill>
                  <a:schemeClr val="bg1"/>
                </a:solidFill>
                <a:latin typeface="ALS Gorizont Bold Expanded" panose="00000805000000000000" pitchFamily="50" charset="0"/>
              </a:rPr>
              <a:t> </a:t>
            </a:r>
            <a:endParaRPr lang="en-US" dirty="0">
              <a:solidFill>
                <a:schemeClr val="bg1"/>
              </a:solidFill>
              <a:latin typeface="ALS Gorizont Bold Expanded" panose="00000805000000000000" pitchFamily="50" charset="0"/>
            </a:endParaRPr>
          </a:p>
          <a:p>
            <a:pPr algn="ctr"/>
            <a:r>
              <a:rPr lang="en-US" dirty="0">
                <a:solidFill>
                  <a:schemeClr val="bg1"/>
                </a:solidFill>
                <a:latin typeface="ALS Gorizont Bold Expanded" panose="00000805000000000000" pitchFamily="50" charset="0"/>
              </a:rPr>
              <a:t> </a:t>
            </a:r>
            <a:endParaRPr lang="ru-RU" dirty="0"/>
          </a:p>
        </p:txBody>
      </p:sp>
      <p:pic>
        <p:nvPicPr>
          <p:cNvPr id="8" name="Рисунок 7" descr="Изображение выглядит как черный, черно-белый, Графика, искусство&#10;&#10;Автоматически созданное описание">
            <a:extLst>
              <a:ext uri="{FF2B5EF4-FFF2-40B4-BE49-F238E27FC236}">
                <a16:creationId xmlns:a16="http://schemas.microsoft.com/office/drawing/2014/main" xmlns="" id="{4F31690C-2EA9-4395-B3EC-64BE438F9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995" y="-57098"/>
            <a:ext cx="4878110" cy="6972193"/>
          </a:xfrm>
          <a:prstGeom prst="rect">
            <a:avLst/>
          </a:prstGeom>
        </p:spPr>
      </p:pic>
    </p:spTree>
    <p:extLst>
      <p:ext uri="{BB962C8B-B14F-4D97-AF65-F5344CB8AC3E}">
        <p14:creationId xmlns:p14="http://schemas.microsoft.com/office/powerpoint/2010/main" val="12875883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pic>
        <p:nvPicPr>
          <p:cNvPr id="8194" name="Picture 2" descr="C:\Users\Arsen\Desktop\загружено (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673024"/>
            <a:ext cx="6604000" cy="61849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6862" y="1355195"/>
            <a:ext cx="5099535" cy="4708981"/>
          </a:xfrm>
          <a:prstGeom prst="rect">
            <a:avLst/>
          </a:prstGeom>
          <a:noFill/>
        </p:spPr>
        <p:txBody>
          <a:bodyPr wrap="square" rtlCol="0">
            <a:spAutoFit/>
          </a:bodyPr>
          <a:lstStyle/>
          <a:p>
            <a:r>
              <a:rPr lang="en-US" sz="2000" dirty="0">
                <a:latin typeface="Roboto" charset="0"/>
                <a:ea typeface="Roboto" charset="0"/>
              </a:rPr>
              <a:t>Diagonal histograms and kernel density estimates (KDEs):The main diagonal contains the histograms or KDEs for each variable, allowing us to estimate their distribution</a:t>
            </a:r>
            <a:r>
              <a:rPr lang="en-US" sz="2000" dirty="0" smtClean="0">
                <a:latin typeface="Roboto" charset="0"/>
                <a:ea typeface="Roboto" charset="0"/>
              </a:rPr>
              <a:t>.</a:t>
            </a:r>
            <a:endParaRPr lang="ru-RU" sz="2000" dirty="0" smtClean="0">
              <a:latin typeface="Roboto" charset="0"/>
              <a:ea typeface="Roboto" charset="0"/>
            </a:endParaRPr>
          </a:p>
          <a:p>
            <a:endParaRPr lang="ru-RU" sz="2000" dirty="0" smtClean="0">
              <a:latin typeface="Roboto" charset="0"/>
              <a:ea typeface="Roboto" charset="0"/>
            </a:endParaRPr>
          </a:p>
          <a:p>
            <a:r>
              <a:rPr lang="en-US" sz="2000" dirty="0" smtClean="0">
                <a:latin typeface="Roboto" charset="0"/>
                <a:ea typeface="Roboto" charset="0"/>
              </a:rPr>
              <a:t>From </a:t>
            </a:r>
            <a:r>
              <a:rPr lang="en-US" sz="2000" dirty="0">
                <a:latin typeface="Roboto" charset="0"/>
                <a:ea typeface="Roboto" charset="0"/>
              </a:rPr>
              <a:t>this we can conclude that the dataset presents varieties of different degrees of bitterness and sweetness, with the least bitter or least sweet recipes having a lower rating of less than 3.0</a:t>
            </a:r>
            <a:r>
              <a:rPr lang="en-US" sz="2000" dirty="0" smtClean="0">
                <a:latin typeface="Roboto" charset="0"/>
                <a:ea typeface="Roboto" charset="0"/>
              </a:rPr>
              <a:t>.</a:t>
            </a:r>
            <a:endParaRPr lang="ru-RU" sz="2000" dirty="0" smtClean="0">
              <a:latin typeface="Roboto" charset="0"/>
              <a:ea typeface="Roboto" charset="0"/>
            </a:endParaRPr>
          </a:p>
          <a:p>
            <a:endParaRPr lang="ru-RU" sz="2000" dirty="0" smtClean="0">
              <a:latin typeface="Roboto" charset="0"/>
              <a:ea typeface="Roboto" charset="0"/>
            </a:endParaRPr>
          </a:p>
          <a:p>
            <a:r>
              <a:rPr lang="en-US" sz="2000" dirty="0" smtClean="0">
                <a:latin typeface="Roboto" charset="0"/>
                <a:ea typeface="Roboto" charset="0"/>
              </a:rPr>
              <a:t>But </a:t>
            </a:r>
            <a:r>
              <a:rPr lang="en-US" sz="2000" dirty="0">
                <a:latin typeface="Roboto" charset="0"/>
                <a:ea typeface="Roboto" charset="0"/>
              </a:rPr>
              <a:t>there are not so many highly salty recipes, which is obvious, because beer is not a salty drink for the most </a:t>
            </a:r>
            <a:r>
              <a:rPr lang="en-US" sz="2000" dirty="0" smtClean="0">
                <a:latin typeface="Roboto" charset="0"/>
                <a:ea typeface="Roboto" charset="0"/>
              </a:rPr>
              <a:t>part.</a:t>
            </a:r>
            <a:endParaRPr lang="ru-RU" sz="2000" dirty="0">
              <a:latin typeface="Roboto" charset="0"/>
              <a:ea typeface="Roboto" charset="0"/>
            </a:endParaRPr>
          </a:p>
        </p:txBody>
      </p:sp>
    </p:spTree>
    <p:extLst>
      <p:ext uri="{BB962C8B-B14F-4D97-AF65-F5344CB8AC3E}">
        <p14:creationId xmlns:p14="http://schemas.microsoft.com/office/powerpoint/2010/main" val="53794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pic>
        <p:nvPicPr>
          <p:cNvPr id="8194" name="Picture 2" descr="C:\Users\Arsen\Desktop\загружено (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673024"/>
            <a:ext cx="6604000" cy="6184976"/>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86861" y="949352"/>
            <a:ext cx="5099535" cy="5078313"/>
          </a:xfrm>
          <a:prstGeom prst="rect">
            <a:avLst/>
          </a:prstGeom>
        </p:spPr>
        <p:txBody>
          <a:bodyPr wrap="square">
            <a:spAutoFit/>
          </a:bodyPr>
          <a:lstStyle/>
          <a:p>
            <a:r>
              <a:rPr lang="en-US" dirty="0" smtClean="0">
                <a:latin typeface="Roboto" charset="0"/>
                <a:ea typeface="Roboto" charset="0"/>
              </a:rPr>
              <a:t>Judging </a:t>
            </a:r>
            <a:r>
              <a:rPr lang="en-US" dirty="0">
                <a:latin typeface="Roboto" charset="0"/>
                <a:ea typeface="Roboto" charset="0"/>
              </a:rPr>
              <a:t>from the graph, it is the fruit flavor that gives sourness to the drink: the higher the Fruits value. the higher the Sour value. </a:t>
            </a:r>
            <a:endParaRPr lang="ru-RU" dirty="0" smtClean="0">
              <a:latin typeface="Roboto" charset="0"/>
              <a:ea typeface="Roboto" charset="0"/>
            </a:endParaRPr>
          </a:p>
          <a:p>
            <a:endParaRPr lang="ru-RU" dirty="0">
              <a:latin typeface="Roboto" charset="0"/>
              <a:ea typeface="Roboto" charset="0"/>
            </a:endParaRPr>
          </a:p>
          <a:p>
            <a:r>
              <a:rPr lang="en-US" dirty="0" smtClean="0">
                <a:latin typeface="Roboto" charset="0"/>
                <a:ea typeface="Roboto" charset="0"/>
              </a:rPr>
              <a:t>The </a:t>
            </a:r>
            <a:r>
              <a:rPr lang="en-US" dirty="0">
                <a:latin typeface="Roboto" charset="0"/>
                <a:ea typeface="Roboto" charset="0"/>
              </a:rPr>
              <a:t>difference in the color of the dots on the graph is also noticeable: they are darker on the bottom left than on the bottom right, which indicates that drinks with higher values of Fruits and Sour have a higher rating. </a:t>
            </a:r>
            <a:endParaRPr lang="ru-RU" dirty="0" smtClean="0">
              <a:latin typeface="Roboto" charset="0"/>
              <a:ea typeface="Roboto" charset="0"/>
            </a:endParaRPr>
          </a:p>
          <a:p>
            <a:endParaRPr lang="ru-RU" dirty="0">
              <a:latin typeface="Roboto" charset="0"/>
              <a:ea typeface="Roboto" charset="0"/>
            </a:endParaRPr>
          </a:p>
          <a:p>
            <a:r>
              <a:rPr lang="en-US" dirty="0" smtClean="0">
                <a:latin typeface="Roboto" charset="0"/>
                <a:ea typeface="Roboto" charset="0"/>
              </a:rPr>
              <a:t>Whereas </a:t>
            </a:r>
            <a:r>
              <a:rPr lang="en-US" dirty="0">
                <a:latin typeface="Roboto" charset="0"/>
                <a:ea typeface="Roboto" charset="0"/>
              </a:rPr>
              <a:t>drinks with a strong fruity flavor but little sourness have a lower rating</a:t>
            </a:r>
            <a:r>
              <a:rPr lang="en-US" dirty="0" smtClean="0">
                <a:latin typeface="Roboto" charset="0"/>
                <a:ea typeface="Roboto" charset="0"/>
              </a:rPr>
              <a:t>.</a:t>
            </a:r>
            <a:r>
              <a:rPr lang="ru-RU" dirty="0" smtClean="0">
                <a:latin typeface="Roboto" charset="0"/>
                <a:ea typeface="Roboto" charset="0"/>
              </a:rPr>
              <a:t> </a:t>
            </a:r>
            <a:r>
              <a:rPr lang="en-US" dirty="0" smtClean="0">
                <a:latin typeface="Roboto" charset="0"/>
                <a:ea typeface="Roboto" charset="0"/>
              </a:rPr>
              <a:t>A </a:t>
            </a:r>
            <a:r>
              <a:rPr lang="en-US" dirty="0">
                <a:latin typeface="Roboto" charset="0"/>
                <a:ea typeface="Roboto" charset="0"/>
              </a:rPr>
              <a:t>low Sour score negatively affects the rating of a recipe</a:t>
            </a:r>
            <a:r>
              <a:rPr lang="en-US" dirty="0" smtClean="0">
                <a:latin typeface="Roboto" charset="0"/>
                <a:ea typeface="Roboto" charset="0"/>
              </a:rPr>
              <a:t>.</a:t>
            </a:r>
            <a:endParaRPr lang="ru-RU" dirty="0" smtClean="0">
              <a:latin typeface="Roboto" charset="0"/>
              <a:ea typeface="Roboto" charset="0"/>
            </a:endParaRPr>
          </a:p>
          <a:p>
            <a:endParaRPr lang="ru-RU" dirty="0">
              <a:latin typeface="Roboto" charset="0"/>
              <a:ea typeface="Roboto" charset="0"/>
            </a:endParaRPr>
          </a:p>
          <a:p>
            <a:r>
              <a:rPr lang="en-US" dirty="0" smtClean="0">
                <a:latin typeface="Roboto" charset="0"/>
                <a:ea typeface="Roboto" charset="0"/>
              </a:rPr>
              <a:t>Sweet </a:t>
            </a:r>
            <a:r>
              <a:rPr lang="en-US" dirty="0">
                <a:latin typeface="Roboto" charset="0"/>
                <a:ea typeface="Roboto" charset="0"/>
              </a:rPr>
              <a:t>paired with other flavor characteristics does not have a strong effect on the rating</a:t>
            </a:r>
            <a:r>
              <a:rPr lang="en-US" dirty="0" smtClean="0">
                <a:latin typeface="Roboto" charset="0"/>
                <a:ea typeface="Roboto" charset="0"/>
              </a:rPr>
              <a:t>.</a:t>
            </a:r>
            <a:r>
              <a:rPr lang="ru-RU" dirty="0" smtClean="0">
                <a:latin typeface="Roboto" charset="0"/>
                <a:ea typeface="Roboto" charset="0"/>
              </a:rPr>
              <a:t> </a:t>
            </a:r>
            <a:r>
              <a:rPr lang="en-US" dirty="0" smtClean="0">
                <a:latin typeface="Roboto" charset="0"/>
                <a:ea typeface="Roboto" charset="0"/>
              </a:rPr>
              <a:t>Spices </a:t>
            </a:r>
            <a:r>
              <a:rPr lang="en-US" dirty="0">
                <a:latin typeface="Roboto" charset="0"/>
                <a:ea typeface="Roboto" charset="0"/>
              </a:rPr>
              <a:t>at low values paired with other flavor profiles create a good consumer experience</a:t>
            </a:r>
            <a:r>
              <a:rPr lang="en-US" dirty="0" smtClean="0">
                <a:latin typeface="Roboto" charset="0"/>
                <a:ea typeface="Roboto" charset="0"/>
              </a:rPr>
              <a:t>.</a:t>
            </a:r>
            <a:endParaRPr lang="ru-RU" dirty="0">
              <a:latin typeface="Roboto" charset="0"/>
              <a:ea typeface="Roboto" charset="0"/>
            </a:endParaRPr>
          </a:p>
        </p:txBody>
      </p:sp>
    </p:spTree>
    <p:extLst>
      <p:ext uri="{BB962C8B-B14F-4D97-AF65-F5344CB8AC3E}">
        <p14:creationId xmlns:p14="http://schemas.microsoft.com/office/powerpoint/2010/main" val="2301475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2" name="TextBox 1"/>
          <p:cNvSpPr txBox="1"/>
          <p:nvPr/>
        </p:nvSpPr>
        <p:spPr>
          <a:xfrm>
            <a:off x="386861" y="777877"/>
            <a:ext cx="5099535" cy="5324535"/>
          </a:xfrm>
          <a:prstGeom prst="rect">
            <a:avLst/>
          </a:prstGeom>
          <a:noFill/>
        </p:spPr>
        <p:txBody>
          <a:bodyPr wrap="square" rtlCol="0">
            <a:spAutoFit/>
          </a:bodyPr>
          <a:lstStyle/>
          <a:p>
            <a:r>
              <a:rPr lang="en-US" sz="2000" b="1" dirty="0">
                <a:latin typeface="Roboto" charset="0"/>
                <a:ea typeface="Roboto" charset="0"/>
              </a:rPr>
              <a:t>Trend</a:t>
            </a:r>
            <a:r>
              <a:rPr lang="en-US" sz="2000" b="1" dirty="0" smtClean="0">
                <a:latin typeface="Roboto" charset="0"/>
                <a:ea typeface="Roboto" charset="0"/>
              </a:rPr>
              <a:t>:</a:t>
            </a:r>
            <a:r>
              <a:rPr lang="ru-RU" sz="2000" b="1" dirty="0" smtClean="0">
                <a:latin typeface="Roboto" charset="0"/>
                <a:ea typeface="Roboto" charset="0"/>
              </a:rPr>
              <a:t> </a:t>
            </a:r>
            <a:r>
              <a:rPr lang="en-US" sz="2000" dirty="0" smtClean="0">
                <a:latin typeface="Roboto" charset="0"/>
                <a:ea typeface="Roboto" charset="0"/>
              </a:rPr>
              <a:t>The </a:t>
            </a:r>
            <a:r>
              <a:rPr lang="en-US" sz="2000" dirty="0">
                <a:latin typeface="Roboto" charset="0"/>
                <a:ea typeface="Roboto" charset="0"/>
              </a:rPr>
              <a:t>graph does not show a clear linear trend between ABV and Max IBU. However, as the maximum bitterness level in the recipe increases, the ABV increases in most cases</a:t>
            </a:r>
            <a:r>
              <a:rPr lang="en-US" sz="2000" dirty="0" smtClean="0">
                <a:latin typeface="Roboto" charset="0"/>
                <a:ea typeface="Roboto" charset="0"/>
              </a:rPr>
              <a:t>.</a:t>
            </a:r>
            <a:endParaRPr lang="ru-RU" sz="2000" dirty="0" smtClean="0">
              <a:latin typeface="Roboto" charset="0"/>
              <a:ea typeface="Roboto" charset="0"/>
            </a:endParaRPr>
          </a:p>
          <a:p>
            <a:endParaRPr lang="ru-RU" sz="2000" dirty="0">
              <a:latin typeface="Roboto" charset="0"/>
              <a:ea typeface="Roboto" charset="0"/>
            </a:endParaRPr>
          </a:p>
          <a:p>
            <a:r>
              <a:rPr lang="en-US" sz="2000" b="1" dirty="0" smtClean="0">
                <a:latin typeface="Roboto" charset="0"/>
                <a:ea typeface="Roboto" charset="0"/>
              </a:rPr>
              <a:t>Data </a:t>
            </a:r>
            <a:r>
              <a:rPr lang="en-US" sz="2000" b="1" dirty="0">
                <a:latin typeface="Roboto" charset="0"/>
                <a:ea typeface="Roboto" charset="0"/>
              </a:rPr>
              <a:t>scatter</a:t>
            </a:r>
            <a:r>
              <a:rPr lang="en-US" sz="2000" b="1" dirty="0" smtClean="0">
                <a:latin typeface="Roboto" charset="0"/>
                <a:ea typeface="Roboto" charset="0"/>
              </a:rPr>
              <a:t>:</a:t>
            </a:r>
            <a:r>
              <a:rPr lang="ru-RU" sz="2000" b="1" dirty="0" smtClean="0">
                <a:latin typeface="Roboto" charset="0"/>
                <a:ea typeface="Roboto" charset="0"/>
              </a:rPr>
              <a:t> </a:t>
            </a:r>
            <a:r>
              <a:rPr lang="en-US" sz="2000" dirty="0" smtClean="0">
                <a:latin typeface="Roboto" charset="0"/>
                <a:ea typeface="Roboto" charset="0"/>
              </a:rPr>
              <a:t>The </a:t>
            </a:r>
            <a:r>
              <a:rPr lang="en-US" sz="2000" dirty="0">
                <a:latin typeface="Roboto" charset="0"/>
                <a:ea typeface="Roboto" charset="0"/>
              </a:rPr>
              <a:t>data on both axes are scattered in different areas of the graph, which may indicate a variety of beer styles with different alcohol and bitterness levels</a:t>
            </a:r>
            <a:r>
              <a:rPr lang="en-US" sz="2000" dirty="0" smtClean="0">
                <a:latin typeface="Roboto" charset="0"/>
                <a:ea typeface="Roboto" charset="0"/>
              </a:rPr>
              <a:t>.</a:t>
            </a:r>
            <a:endParaRPr lang="ru-RU" sz="2000" dirty="0" smtClean="0">
              <a:latin typeface="Roboto" charset="0"/>
              <a:ea typeface="Roboto" charset="0"/>
            </a:endParaRPr>
          </a:p>
          <a:p>
            <a:endParaRPr lang="ru-RU" sz="2000" dirty="0">
              <a:latin typeface="Roboto" charset="0"/>
              <a:ea typeface="Roboto" charset="0"/>
            </a:endParaRPr>
          </a:p>
          <a:p>
            <a:r>
              <a:rPr lang="en-US" sz="2000" b="1" dirty="0" smtClean="0">
                <a:latin typeface="Roboto" charset="0"/>
                <a:ea typeface="Roboto" charset="0"/>
              </a:rPr>
              <a:t>Clusters:</a:t>
            </a:r>
            <a:r>
              <a:rPr lang="ru-RU" sz="2000" b="1" dirty="0" smtClean="0">
                <a:latin typeface="Roboto" charset="0"/>
                <a:ea typeface="Roboto" charset="0"/>
              </a:rPr>
              <a:t> </a:t>
            </a:r>
            <a:r>
              <a:rPr lang="en-US" sz="2000" dirty="0" smtClean="0">
                <a:latin typeface="Roboto" charset="0"/>
                <a:ea typeface="Roboto" charset="0"/>
              </a:rPr>
              <a:t>We </a:t>
            </a:r>
            <a:r>
              <a:rPr lang="en-US" sz="2000" dirty="0">
                <a:latin typeface="Roboto" charset="0"/>
                <a:ea typeface="Roboto" charset="0"/>
              </a:rPr>
              <a:t>can note the presence of clusters where points cluster in certain areas of the graph. This is not due to the bitterness characteristic itself, but to the format of the data display in this column - the data is of integer </a:t>
            </a:r>
            <a:r>
              <a:rPr lang="en-US" sz="2000" dirty="0" smtClean="0">
                <a:latin typeface="Roboto" charset="0"/>
                <a:ea typeface="Roboto" charset="0"/>
              </a:rPr>
              <a:t>type.</a:t>
            </a:r>
            <a:endParaRPr lang="ru-RU" sz="2000" dirty="0">
              <a:latin typeface="Roboto" charset="0"/>
              <a:ea typeface="Roboto" charset="0"/>
            </a:endParaRPr>
          </a:p>
        </p:txBody>
      </p:sp>
      <p:sp>
        <p:nvSpPr>
          <p:cNvPr id="3" name="AutoShape 2" descr="data:image/png;base64,iVBORw0KGgoAAAANSUhEUgAAA2EAAAIjCAYAAACK6xPsAAAAOXRFWHRTb2Z0d2FyZQBNYXRwbG90bGliIHZlcnNpb24zLjcuMSwgaHR0cHM6Ly9tYXRwbG90bGliLm9yZy/bCgiHAAAACXBIWXMAAA9hAAAPYQGoP6dpAAEAAElEQVR4nOzdeXxTVf4//lfa7EnTlpZVAaspg5ZWqrhNC6ij44baWhfQ74ygo7OgzIgKooIy7Dgzrj/HbXBFHBUVHRU3UBYdR6VQcKUfUVAUbGmbZmuW5vdHe9N7b27uTdI0LfX1fDz60Jtz7jnvs9ybHNLeo4tEIhEQERERERFRRmT1dgBEREREREQ/J1yEERERERERZRAXYURERERERBnERRgREREREVEGcRFGRERERESUQVyEERERERERZRAXYURERERERBnERRgREREREVEGcRFGRERERESUQVyEERFRj/rmm2+g0+nw2GOP9XYoREREfQIXYUREKdq+fTsuvPBCjBw5EmazGYcccghOP/103HvvvT1W59NPP4277ror5vW9e/fi9ttvx9atW3usbrl3330XOp0u+mMwGHD44Yfjt7/9Lb7++uu01PH+++/j9ttvR3Nzc1rKC4fDGDZsGHQ6HV5//XXFPLfffrukXVlZWRg6dCgmTZqE//73vwCAYDCIwsJCVFZWxq0rEolg+PDhOOaYY9ISeyqEBbBOp8PChQsV81x22WXQ6XSw2+0Zjq6rrxsaGqKvTZ06VdL/er0ew4cPx+TJk/HZZ59Jzn/ssceg0+nw8ccfK5Y/adIkHHbYYT3ZBCKilHARRkSUgvfffx/jxo3Dtm3bcNVVV+G+++7D7373O2RlZeHuu+/usXrVFmHz58/P6CJMMGPGDDz55JN46KGHcM455+Df//43jjvuOOzdu7fbZb///vuYP39+2hZh69atww8//IDDDjsMK1euVM37z3/+E08++SQee+wxXHPNNdixYwcmTJiArVu3wmAw4KKLLsL777+Pb7/9VvH8DRs24LvvvsP/+3//Ly2xd4fZbMaqVatiXvd4PFizZg3MZnMvRBWfyWTCk08+iSeffBKPPPIIpk6dinfeeQe//OUv0zKviIh6m763AyAiOhgtWrQIubm5+Oijj5CXlydJ279/f+8E1QM8Hg9sNptqnvHjx+PCCy8EAEybNg2jRo3CjBkz8Pjjj2POnDmZCDNhTz31FI455hhcfvnluPnmm1Xbd+GFF6KwsDB6XFVVhTFjxuC5557D2LFjcdlll+GBBx7AqlWrcNNNN8Wc//TTTyMrKwuTJ0/usfYk6uyzz8YLL7yAbdu24eijj46+vmbNGgQCAZx55plYt25dL0YopdfrYxavJ554IiZNmoRXX30VV111VS9FRkSUHvwmjIgoBf/3f/+HkpKSmAUYAAwaNCjmtaeeegrHH388rFYr8vPzMWHCBLz55pvR9DVr1uCcc87BsGHDYDKZcMQRR2DBggUIh8PRPCeffDJeffVVfPvtt9Ff1TrssMPw7rvv4rjjjgPQsQgS0sR/g/Xhhx/izDPPRG5uLqxWKyZOnIjNmzdLYhR+Neyzzz7DpZdeivz8fNVft4vn1FNPBQDs2rVLNd+6deswfvx42Gw25OXl4fzzz8fnn38uiefGG28EABQVFUXb9c033wAAGhoa8MUXX8Dr9SYUl8/nw4svvojJkyfj4osvhs/nw5o1axJu15AhQwB0LBAAoKKiAocddhiefvrpmLzBYBDPP/88TjnlFAwbNkyxvGAwiAEDBmDatGkxaS6XC2azGTfccEP0tXvvvRclJSXROTRu3DjFupWcdNJJKCoqism/cuVKnHnmmRgwYEDMOYnMyc8//xwWiwW//e1vJedu2rQJ2dnZmD17dkLxJULe/0REBzMuwoiIUjBy5Eh88skn2LFjh2be+fPn4ze/+Q0MBgP++te/Yv78+Rg+fLjkm4fHHnsMdrsdM2fOxN13341jjz0W8+bNk3zDcsstt2Ds2LEoLCyM/qrWXXfdhSOPPBJ//etfAQBXX311NG3ChAkAOhY7EyZMgMvlwm233YbFixejubkZp556Kv73v//FxHvRRRfB6/Vi8eLFKX3j8H//938AgIKCgrh53n77bZxxxhnYv38/br/9dsycORPvv/8+KioqoousCy64AFOmTAEA3HnnndF2DRw4EABw33334cgjj1Rsg5KXX34ZbrcbkydPxpAhQ3DyySer/krigQMH0NDQgP3796O2thZXXXUVzGYzLr74YgCATqfDpZdeiu3bt+PTTz+VnLt27VocOHAAl112WdzyDQYDqqur8dJLLyEQCEjSXnrpJbS1tUW/RXv44YcxY8YMHHXUUbjrrrswf/58jB07Fh9++GFCbQeAKVOm4JlnnkEkEgHQsYh98803cemllyrmT2ROHnnkkViwYAGefPJJvPzyywA6vj2dOnUqRo8eHZ2XqWhoaEBDQwP27duHDz74ANdddx0KCgowadKklMskIuozIkRElLQ333wzkp2dHcnOzo6cdNJJkVmzZkXeeOONSCAQkOTbuXNnJCsrK1JdXR0Jh8OStPb29uj/e73emDp+//vfR6xWa8Tv90dfO+eccyIjR46MyfvRRx9FAEQeffTRmDqKi4sjZ5xxRkx9RUVFkdNPPz362m233RYBEJkyZUpCfbB+/foIgMiKFSsiP/30U2Tv3r2RV199NXLYYYdFdDpd5KOPPopEIpHIrl27YmIbO3ZsZNCgQZHGxsboa9u2bYtkZWVFfvvb30Zfu+OOOyIAIrt27YqpX4h3/fr1CcU7adKkSEVFRfT4oYceiuj1+sj+/fsVy5X/5OXlRdauXSvJ++mnn0YARObMmSN5ffLkyRGz2RxpaWlRjemNN96IAIi88sorktfPPvvsyOGHHx49Pv/88yMlJSUJtVNM6Ps77rgjsmPHjgiAyMaNGyORSCTy//1//1/EbrdHPB5P5PLLL4/YbDbJuYnOyXA4HKmsrIwMHjw40tDQEJk+fXpEr9dHx1+N0Nc//fRT9LXLL79csf8POeSQyCeffCI5/9FHH40AiFtXvOuFiKi38ZswIqIUnH766fjggw9w3nnnYdu2bVi+fDnOOOMMHHLIIdFvBICObzTa29sxb948ZGVJb7k6nS76/xaLJfr/ra2taGhowPjx4+H1evHFF1+kHOfWrVuxc+dOXHrppWhsbIx+u+DxePCrX/0KGzZsQHt7u+ScP/zhD0nVccUVV2DgwIEYNmwYzjnnHHg8Hjz++OMYN26cYv4ffvgBW7duxdSpUyW/BldWVobTTz8dr732WkL13n777YhEIjj55JM18zY2NuKNN96IfrMGADU1NdDpdHj22WcVz1m9ejXeeustvPnmm3j00UcxatQo1NTU4P3334/mOeqoo1BeXo5nnnkm+prH48HLL7+MSZMmweFwqMZ16qmnorCwEP/+97+jrzU1NeGtt97CJZdcEn0tLy8P3333HT766CPNtsZTUlKCsrKy6AM6nn76aZx//vmwWq2K+ROdk1lZWXjsscfgdrtx1lln4f7778ecOXPijn8izGYz3nrrLbz11lt444038OCDD8Jut+Pss8/GV199lXK5RER9BRdhREQpOu644/DCCy+gqakJ//vf/zBnzhy0trbiwgsvjD5K+//+7/+QlZWFo446SrWsTz/9FNXV1cjNzYXD4cDAgQOjDyZoaWlJOcadO3cCAC6//HIMHDhQ8vPII4+gra0tpvyioqKk6pg3bx7eeustrFu3DnV1ddi7dy9+85vfxM0vPE3wF7/4RUzakUceGV0kptO///1vBINBlJeXo76+HvX19Thw4ABOOOGEuL+SOGHCBJx22mk4/fTTo0/ny8nJwbXXXivJd9lll2HXrl3RxdlLL70Er9er+quIAr1ej5qaGqxZswZtbW0AgBdeeAHBYFCyCJs9ezbsdjuOP/54FBcXY/r06TF/05eISy+9FM899xzq6+vx/vvvx/1VRCC5OXnEEUfg9ttvx0cffYSSkhLMnTs36djEsrOzcdppp+G0007Dr3/9a1x99dV4++230dLSkvTDXsT/2EFE1Ffwr1uJiLrJaDTiuOOOw3HHHYdRo0Zh2rRpeO6553DbbbcldH5zczMmTpwIh8OBv/71rzjiiCNgNpuxZcsWzJ49O+abqmQI595xxx0YO3asYh75/lDib0ASUVpaitNOOy2l+DJFWGhVVFQopn/99dc4/PDDVcuw2+044YQTsGbNGslTFadMmYJZs2bh6aefxi9/+Us8/fTTyM/Px9lnn51QbJMnT8aDDz6I119/HVVVVXj22WcxevRoyVMMjzzySHz55Zf4z3/+g7Vr12L16tW4//77MW/ePMyfPz+heoRY58yZg6uuugoFBQX49a9/rZgvlTkpPGhm7969aGxsjD5II10OPfRQ/OIXv8CGDRuirwmP1vf5fIrneL3ePvf4fSIigIswIqK0En4F64cffgDQ8Q1Be3s7Pvvss7iLoHfffReNjY144YUXog/TAJSfLhjvX/XjvX7EEUcAABwOR59ZKI0cORIA8OWXX8akffHFFygsLIwucNLxLYbwLdU111yDiRMnStLa29vxm9/8Bk8//TRuvfVWzbJCoRAAwO12R2McNmwYTjnlFDz33HOYO3cu3nrrLUydOhVGozGh+CZMmIChQ4fi3//+NyorK7Fu3TrccsstMflsNhsuueQSXHLJJQgEArjggguwaNEizJkzJ+GFxogRI1BRUYF3330Xf/zjH+M+aTCZOQkADzzwAN566y0sWrQIS5Yswe9///uknjyZqFAoBLfbHT0Wz6Xx48fH5P/qq68wZsyYtMdBRNRd/HVEIqIUrF+/PvqUOTHh75mEX7WrqqpCVlYW/vrXv8Z8eyCcn52dLTkGgEAggPvvvz+mfJvNpvjricKCQL6p8bHHHosjjjgCf/vb3yQfXgU//fRT3Db2lKFDh2Ls2LF4/PHHJfHu2LEDb775puQbpHjtAhJ/RL3wLdisWbNw4YUXSn4uvvhiTJw4UXPjZqDjaYnvv/8+hgwZErMNwWWXXYb9+/fj97//PYLBYEK/iijIysrChRdeiFdeeQVPPvkkQqGQ5FcRgY6/aRMzGo046qijEIlEEAwGE64LABYuXIjbbrst5tcqxZKZk7t27cKNN96Impoa3Hzzzfjb3/6Gl19+GU888URScWn56quv8OWXX0q+ITz22GMxaNCg6K/Wir300kv4/vvvcdZZZ6U1DiKidOA3YUREKbj22mvh9XpRXV2N0aNHIxAI4P3338e///1vHHbYYdG9n5xOJ2655RYsWLAA48ePxwUXXACTyYSPPvoIw4YNw5IlS/DLX/4S+fn5uPzyyzFjxgzodDo8+eSTiou8Y489Fv/+978xc+ZMHHfccbDb7Tj33HNxxBFHIC8vDw888ABycnJgs9lwwgknoKioCI888gjOOusslJSUYNq0aTjkkEPw/fffY/369XA4HHjllVcy3X244447cNZZZ+Gkk07ClVdeCZ/Ph3vvvRe5ubm4/fbbJe0FOh7PP3nyZBgMBpx77rmw2Wy47777MH/+fKxfv1714RwrV67E2LFjMXz4cMX08847D9deey22bNmCY445Jvr6888/D7vdjkgkgr179+Jf//oXmpqa8MADD8R8Q1dTU4M//elPWLNmDYYPHy759igRl1xyCe69917cdtttKC0txZFHHilJ//Wvf40hQ4agoqICgwcPxueff4777rsP55xzDnJycpKqa+LEiTHfCMolOicjkQiuuOIKWCwW/POf/wQA/P73v8fq1avx5z//GaeddlrcfdLUhEIhPPXUUwA6vq385ptv8MADD6C9vV3ya75GoxF/+9vfcPnll+O4447DJZdcgoKCAtTW1mLFihUoKyvD1VdfnXT9REQ9rrcey0hEdDB7/fXXI1dccUVk9OjREbvdHjEajRGn0xm59tprI/v27YvJv2LFikh5eXnEZDJF8vPzIxMnToy89dZb0fTNmzdHTjzxxIjFYokMGzYs+sh7yB7B7na7I5deemkkLy8vAkDy+O01a9ZEjjrqqIher495JHxtbW3kggsuiBQUFERMJlNk5MiRkYsvvjjyzjvvRPMoPS5cjfCI+ueee041n9Ij6iORSOTtt9+OVFRURCwWS8ThcETOPffcyGeffRZz/oIFCyKHHHJIJCsrS/K4+kQeUf/JJ59EAETmzp0bN88333wTARC57rrrJOWKf2w2W+Skk06KPPvss3HLueiiiyIAIrNmzYrfGXG0t7dHhg8fHgEQWbhwYUz6gw8+GJkwYUJ0/I444ojIjTfeqPkIfPEj6tUoPaI+kTl59913RwBEVq9eLTl39+7dEYfDETn77LNV6030EfUOhyPyq1/9KvL2228rlvP6669HTjnllIjD4YgYDIZIUVFRZObMmZGmpibV+omIeosuElH4p1YiIiIiIiLqEfybMCIiIiIiogziIoyIiIiIiCiDuAgjIiIiIiLKIC7CiIiIiIiIMoiLMCIiIiIiogziIoyIiIiIiCiDuFkzOjaC3Lt3L3JycmI24CQiIiIiop+PSCSC1tZWDBs2DFlZPfOdFRdhAPbu3Yvhw4f3dhhERERERNRH7NmzB4ceemiPlM1FGICcnBwAHR3tcDh6ORoiIiIiIuotLpcLw4cPj64RegIXYUD0VxAdDgcXYURERERE1KN/psQHcxAREREREWUQF2FEREREREQZxEUYERERERFRBnERRkRERERElEFchBEREREREWUQF2FEREREREQZxEUYERERERFRBnERRkRERERElEFchBEREREREWUQF2FEREREREQZxEUYERERERFRBnERRkRERERElEFchBEREREREWUQF2FEREREREQZxEUYERERERFRBnERRkRERERElEFchBEREREREWUQF2FEREREREQZxEUYERERERFRBnERRkRERERElEFchBEREREREWUQF2FEREREREQZxEUYERERERFRBnERRkRERERElEFchBEREREREWUQF2FEREREREQZxEUYERERERFRBnERRkRERERElEFchBEREREREWUQF2FEREREREQZxEUYERERERFRBnERRkRERERElEFchBEREREREWUQF2FEREREREQZxEUYERERERFRBul7s/INGzbgjjvuwCeffIIffvgBL774IqqqqqLpkUgEt912Gx5++GE0NzejoqIC//znP1FcXBzNc+DAAVx77bV45ZVXkJWVhZqaGtx9992w2+290CIi+rnY5/KjyROAyx+Cw6JHvtWIwQ5zwuliLd4AGtwBuPxBOCwGFNqMyLUa49Yt5G/xBWA16ZGl00GfpUNB53nfNXnR6g/B5Qsi12KA3axHMBTCT+4Qci16GLKz0Ohug8NigN2khz/YHrdupbIOzbdG0/c2++DyB4EIEAHgaQsh32ZUbINSWb5gCAfcXcfeQAjN3o447SY93IEQWsTHbSG0+EIosOth0uuj5eVZDbCZ9PB0pmv1uZxWO4V0tz8Eu1mPLB2g0wFAR9931R1EvsUAvT4Lrf4QWn1B5FoNMGZnweUPwm7WHl/x3JG3M9pPwRCaPcnNrVyLAcbOuFydcdlFfZZr1SPHZIAvEE54Lqr1W7Lzem+zDy2+YLQsh8WAYXkWxbYIc1foc3n58rJyzHoEQ+1oUsibiGTaIu9zm0kPtz8UPddiyEarPxh3nibTTq3YUr23JJq/r+rL7chkbH25H/qyFm8Au35y93g9vboI83g8OProo3HFFVfgggsuiElfvnw57rnnHjz++OMoKirC3LlzccYZZ+Czzz6D2dxxw7rsssvwww8/4K233kIwGMS0adNw9dVX4+mnn850c4joZ2J3owdzXtyOzfWN0dcqnQVYXF2KEQU2zXSxvc0+zF5dh407G6KvTSguxNKaMskHULX8Fc4CTKsowoYvf8QpRw7FzQp1L6wqxd/e2I7/fdOMCmcBrqwsgrstjEc2fS3JK67720aPYlmLqksxssCGbxs9mP/Kp7j0hJF4dPOuuOUAiFvWgqoxuOG5bdjT5EOlswBzJ5XgTys/QYM7gEpnAaZWFGHGqlp4A+Ho8T1vf4V7phyD2avrsLm+EVZjNu6ZUh4TQ7w+l0uknbe8uB2bROlCnz/94be49ISRWPXht5hywkgsf/0LPPjbY6OxyfNPefhDjBuZH3d8xXNn1CA7HvrtuJiylPpJa26p9dHUiiLctLoOS2vK8Ojmz1THMdF+s2ZnYWYS81prDJTmvXx+TCguxB01ZfCH2+POtRmrarGnyacai1wy12gyfS6e18L4JdpOoe54sS2rKUME6Pa9JZl+6iv6cjsyGVtf7oe+TOi393bs7vG6dJFIJNLjtSRAp9NJvgmLRCIYNmwYrr/+etxwww0AgJaWFgwePBiPPfYYJk+ejM8//xxHHXUUPvroI4wbNw4AsHbtWpx99tn47rvvMGzYsITqdrlcyM3NRUtLCxwOR4+0j4j6h30uP2Y+u1XyoUpQ6SzAspoyzJJ9aBan//3isdF/9W7xBnDNqlrJm6RgQnEh7p1SHvMv3vHyVzgLsLS6FDfJPnyK615cXYoJd7wLABjvLMBZpUNx84s7FOtefEFpzId/cVlLa8owe3Udykfko3Z3k2I+oQ2tbSHVsmadORrn3bc5ejytoghXPv5xtF3lI/Jx37r66PGiqjG45aUd0fKuOdUZNwZ5n8t91+RNqJ1K6UJstbubov+9/bwS3P7yp6r571tXrzi+8rn11swJccuS95PW3FLrowpnAa6oKMIK2WJBoBSrVr8tqS7F+M65plXW3mYfbnx+m+o1ddML2+POe/H8eP3P47Hw1c8SmmtKscglc40m2+fiuCudBVh+4dExH5rj5Z9QXIg7LjoaNzy3TTH/kgtK8VrdD9hY3/17SyL91Ff05XZkMra+3A99mbjf2tu82HPXxT26NuizfxO2a9cu/PjjjzjttNOir+Xm5uKEE07ABx98AAD44IMPkJeXF12AAcBpp52GrKwsfPjhh3HLbmtrg8vlkvwQESWiyRNQ/FAFAJvqG+Hyh1TTmzyB6HGDO6D4JgkAG3Y2oMEdkLymln9zfSPcgbBq3Z5AOHq8sb4x7sJkw84GtGq0Q0gvH54XN5/QBq2y9NlZkuNBDpOkXeXD8yTHvmC7pDy1GOR9LpdoO5WI2y/8NxSOaOYHlMdXPrfUypL3k9bcUuujzZ1laY2jmFa/uUVzTausFl9Q85pSm/fi+RHpfC1eWeK5phSLXDLXaLJ9Lo57U30jWnzBhNu5YWcDmjzxYxuUY1JcgCnFrRS7Vv6+qi+3I5Ox9eV+6MvU+q0n9NlF2I8//ggAGDx4sOT1wYMHR9N+/PFHDBo0SJKu1+sxYMCAaB4lS5YsQW5ubvRn+PDhaY6eiPorlz+kmt7qDyZ8vksjr7wsrfwun0Z5svS2UHu3y1IrA+hoQ7Jxuf3SD/DyOuTlacWgNmbJxiYn1C38V6s8cayx4yuNU6sseT+pzS2tPpKXJRcTazf6LemyNOa9pE+TjEv7ek08tmT7XGtea+ZXmdeJXJfSsro3Bn1FX25HJmPry/3Ql2n1W7r12UVYT5ozZw5aWlqiP3v27OntkIjoIOEwq/8pbY7ZkPD5Do288rK08jssGuXJ0k36+G8BiZalVgbQ0YZk47KbsyXH8jrk5WnFoDZmycYmJ9Qt/FerPHGsseMrjVOrLHk/qc0trT6SlyUXE2s3+i3psjTmvaRPk4xL+3pNPLZk+1xrXmvmV5nXiVyX0rK6NwZ9RV9uRyZj68v90Jdp9Vu69dlF2JAhQwAA+/btk7y+b9++aNqQIUOwf/9+SXooFMKBAweieZSYTCY4HA7JDxFRIvJtRlQ6CxTTKp0FcJj1qun5tq7fwy+0GzGhuFAx74TiQhTapb+zr5a/wlkAuzFbtW6bseuD9nhnAfa5/HHrztFoh5Beu6fjQR9qbdAqKxRulxzvd7VJ2lW7p1lybDFkScpTi0He53KJtlNJhaj9wn/12TrN/IDy+MrnllpZ8n7SmltqfVTRWZbWOIpp9ZvdqLyoUyor12LQvKbU5r14fug6z4lXlniuKcUil8w1mmyfi+OudBYg12JIuJ0TiguRb4sf2/7WtrTdWxLpp76iL7cjk7H15X7oy9T6rSf02UVYUVERhgwZgnfeeSf6msvlwocffoiTTjoJAHDSSSehubkZn3zySTTPunXr0N7ejhNOOCHjMRNR/zfYYcbi6tKYD3rCgy8Oybeqpov/DivXasTSmrKYm77wdDP5H07Hyy88ee+dz3/Aojh1L6ouxQ3Pbe3KX1mEobmWmLxC3YfmW1XLEtI/39uCaRVFMR82xW1QK2tBVSmmr9wSPZ53bglmr66LHk+rKMKKTbskxzNW1WJhVVd5KzbtwrSKooT6XC7RdsrThT7/rLP9Qj9Mf2oLFlSNiZt/xaZdccdXPremP7VF0k5xbPJ+0ppban00raIIs1fXKabHi1Wr38zZWQnP62F5FtWyDsm3Ks57+fyYUFyIAoshobkWLxa5ZK7RZPtcPK8XV5diWJ4l4XYuqynDYIc5bmynjBqYlntLov3UV/TldmQytr7cD31ZvH7rKb36dES32436+o4n/ZSXl+Mf//gHTjnlFAwYMAAjRozAsmXLsHTpUskj6uvq6iSPqD/rrLOwb98+PPDAA9FH1I8bNy6pR9Tz6YhElCzJPmBmPfJtKvuEKaSLCXu5tPqDyDEbUGhPdJ+wIKzGbGRn6ZCtsE+YUF5O5z5hDe6OfYkM2Vk44GmD3WxATuc+YfHqVipLbZ8wbyCEPItRsQ1KZfmCITR5uo6FfcIcFj1yRPuERY8797QaYNfD3Ll/VmvMfkrafS6n1U6lfcKgA7LQ0ffCPmEuXxB54n3COmMzZWeh1R+EzaQ9vuK5I29ntJ+EfcKSmFsO0T5h4rKi+4RZ9Mgxd+wTluhcVOu3ZOe1sLeXkD83zj5hQrrd3NXn8vLlZTk69wlrVsibiGTaIu9zYZ8w4VyLUbRPmML4JdNOrdhSvbckmr+v6svtyGRsfbkf+rIWbwC7fmhAufOQHl0b9Ooi7N1338Upp5wS8/rll1+Oxx57LLpZ80MPPYTm5mZUVlbi/vvvx6hRo6J5Dxw4gGuuuUayWfM999yT1GbNXIQRERERERGQmbVBn9knrDdxEUZEREREREBm1gZ99m/CiIiIiIiI+iMuwoiIiIiIiDKIizAiIiIiIqIM4iKMiIiIiIgog7gIIyIiIiIiyiAuwoiIiIiIiDKIizAiIiIiIqIM4iKMiIiIiIgog7gIIyIiIiIiyiAuwoiIiIiIiDKIizAiIiIiIqIM4iKMiIiIiIgog7gIIyIiIiIiyiAuwoiIiIiIiDKIizAiIiIiIqIM4iKMiIiIiIgog7gIIyIiIiIiyiAuwoiIiIiIiDKIizAiIiIiIqIM4iKMiIiIiIgog7gIIyIiIiIiyiAuwoiIiIiIiDKIizAiIiIiIqIM4iKMiIiIiIgog7gIIyIiIiIiyiAuwoiIiIiIiDKIizAiIiIiIqIM4iKMiIiIiIgog7gIIyIiIiIiyiAuwoiIiIiIiDKIizAiIiIiIqIM0vd2AEREB6MWbwAN7gBc/iAcFgMKbUbkWo29HRaA9MaWzrL2ufxo8gTg8oeQa9HDbtLD3RZCiy8Eh0UPh9mAtmAYzT7lusSx5FoMsJn0cPtDiscOiwF2kx5tgTDcgRA8gTDyLAYMyjEh12rE3mYfWnxBuHxB5NsMsBr1aPWH4PJ1lOWwGDAszxKt+/smL1yi9ByzHofkW+O29bsmr6Q8u1mPQ1Xyq/W5xZCNVn8w2k/5ViMGO8wpjYG8D82GbLj8QbjilK3V5yZ9lqRf5P3WW8Tjm2s1IMekR1uoHS1x5lYm9ea9Q6tuSb/1ofGkg19ffs/sLVyEERElaW+zD7NX12HjzoboaxOKC7G0pqzXP7CkM7Z0lrW70YM5L27H5vrG6GuVzgJMrSjCjFW18AbCqHQWYO6kElz1xMdocAckdYljsRqzcc+Ucjy6eRc21zfGHAvGOwvxp1OOwJWPfwxvINzxWnEhFlaNwfxXPsW6L35Cod2Ilb87EbNX18XEtqi6FCMLbPi20YObFWIX0uWSzS+m1OdK/bS4uhQjNMpSKzten4nLTqXPE21nT4rX/+I+7K3rtTfvHVp1d2feEqnpy++ZvUkXiUQivR1Eb3O5XMjNzUVLSwscDkdvh0NEfViLN4BrVtVK3kwEE4oLce+U8l79F/Z0xZbOsva5/Jj57FbJhztBhbMA5SPycd+6egAdH/qmVRThysc/jtZ1x0VH44bntkVjueZUJ2p3N0XLkx+rlS/UMbbztX9dPg4rZAsJcb6lNWUxCzRx+rKaMsk3Yt81eVXzL60pi/uNmFqfK/XT3y8em/A3YvKy1fqs0lmA5RceLfnQlEyfC+f3xoervc0+3Pj8toTmQqav1968d2jVveSCUsxSmbe9NZ508OvL75lqMrE24N+EERElocEdUHwzAYANOxvQ4A5kOKIu6YwtnWU1eQKKH+4AYHN9I8qH50WPN9U3YpDDJKmrySONpXx4nqQ8+bFa+UIdwmuDHKa4526qb0SrP6Sa7vKHJK9p5W+V5RdT63OlfmrypD6ean22qb4RLb5gyn0unN8bWnzBhOdCpq/X3rx3aNXt0pi3vTWedPDry++ZvY2LMCKiJLj86h9GWjXSe1I6Y0tvWfEXHgDQFmqXHLv9YdXz5fnlx1rli1+T1yXXqvHhU94PriTzS87V6FN5O7T6Va1srT6Tx5lsn/fWdaDV//K4Mxlnb947tOruzrwlUtOX3zN7GxdhRERJcJgNquk5Guk9KZ2xpbcs9T8/Numlb0V2c7bq+fL88mOt8sWvyeuSy7Ek1w+OJPNLztXoU3k7tPpVrWytPpPHmWyf99Z1oNX/8rgzGWdv3ju06u7OvCVS05ffM3sbF2FEREkotBsxobhQMW1CcSEK7b33u+3pjC2dZeXbjKh0FiimVTgLULunOXpc6SzAflebpK58mzSW2j3NqBCVJz9WK1+oQ3htv6stbmyVzgLkmPWq6fKFkFb+HJWFk1qfK/VTvi318VTrs0pnAXIthpT7XDi/N+RaDAnPtUxfr71579Cq26Exb3trPOng15ffM3sbF2FEREnItRqxtKYs5k1lQnEhltWU9eofGKcztnSWNdhhxuLq0pgPecJDOFZs2hU9nnduCWavrpPUNdhhlsSyYtMuTKsoipYnPxaMdxbimlOKo+UDHU9HXFRdis/3tgAAZq+uw9xJJYqxLaouxaH5ViyKE/ui6tKYx9Rr5Vd7TH28Plfqp8XVpUk9pl5edrw+E8oelmdJqc+FdvbWQxyG5Vni9r+4D3vjeu3Ne4dW3YdozFs+lINS1ZffM3sbn44IPh2RiJIn7HnS6g8ix2xAob3v7HmSztjSWZZ4nzCHRY8c8T5hZj0clo59wlp8ynWJY3GI9qxSOs4xd+zNJewT5g2EkauwT1irv2MfKVvnPmHCublx9gkT0h0J7hMm5M9JYZ8w4VyLUbRPmFmPfFv39wkT+kyyT5hC2Vp9LuwTFq/feot4fIXxagu1wxVnbmVSb947tOqW91tfGU86+PXl90wlmVgbcBEGLsKIiIiIiKgDH1FPRERERETUz3ARRkRERERElEFchBEREREREWUQF2FEREREREQZxEUYERERERFRBnERRkRERERElEH6ZE/4/PPP8cwzz2Djxo349ttv4fV6MXDgQJSXl+OMM85ATU0NTCZTT8RKRERERER00Et4n7AtW7Zg1qxZ2LRpEyoqKnD88cdj2LBhsFgsOHDgAHbs2IGNGzfC5XJh1qxZ+Mtf/nLQLMa4TxgREREREQGZWRsk/E1YTU0NbrzxRjz//PPIy8uLm++DDz7A3Xffjb///e+4+eab0xEjERERERFRv5HwN2HBYBAGgyHhgpPN35v4TRgREREREQGZWRsk/GAOrQVVc3NzUvmJiIiIiIh+jpJ+MAcALFu2DIcddhguueQSAMDFF1+M1atXY8iQIXjttddw9NFHpzVIIqK+Zp/LjyZPAC5/CA6LHvlWIwY7zCmV1eINoMEdgMsfhMNiQKHNiFyrMeF0ue+avGj1h+DyBZFrMcBu1kMfasdPbUHkWYzwBMJw+UPIteqRYzLAFwjHLfv7Ji9cnWXlWQ2wmfRwt4Xg8oWQa9HDbtLDHQihxSs6bguhxRfbL0pxeTrPzbfpYTHoY9JDoXY0dR6bDdlw+YPRuoVYWrxd+cOhdhzwxbZFqw+VYjs03xp3vB1mA9qCYTQr1KU1P8Sx5Fo6+9QfSjm2ZGjNWyG2Fl8AVpMeWTod9Fk6FMSZc+L5kWsxIMesxyGdsSU7b+W6c75aXD1Nq48THYNU+y2T+mqsmYyrr/YB9X0pLcIeeOABrFy5EgDw1ltv4a233sLrr7+OZ599FjfeeCPefPPNtAZJRNSX7G70YM6L27G5vjH6WqWzAIurSzGiwJZUWXubfZi9ug4bdzZEX5tQXIilNWUYlmfRTJf7ttGDmxViW1RVCodJj5s606zGbNwzpRyPbv5Mkldctrisrvy7YsqeWlGEGatq4Q2EFY/vrC6FF1CMa2pFEea//Ckeufw4zF5dF5O+oGoMZj9fh1lnjU6o7oVVpZj9fB2+2u/GhOJCLKspQwRQ7cO4fVZdipEFtrjjPXdSCa564mM0uAOS8tTmhzE7Czd2xhKvT5OJLRla81ZprlU4CzCtoghLXvsc888fI5lzarFZsrNwfRLzVi7ZeS+Wzj5LllYfpzIGyfRbJvXVWDMZV1/tAzo4JPw3YWIWiwVfffUVhg8fjj//+c/w+/148MEH8dVXX+GEE05AU1NTT8TaY/g3YUSUqH0uP2Y+u1XyIUpQ6SzA3y8em/A3Yi3eAK5ZVSt5AxdMKC7EHRcdjRue2xY3/d4p5THfmMgXMuLYFlWXYuId7wIArjnVidrdTYp5JxQXYvEFpZKy1PJXOAtQPiIf962rVzzeeOPJ0cWf0rmzzxyNZWu/iBv3beeV4PaXP02obiH/6f/YAABYckEpXqv7ARvrlftQ3k553UtrylTTp1UU4crHP46Wt7SmDDc+vy1u/mtOLcbkh/4LIPkxUIot0W/EtObt8guPjvkwKRD6uG5Pc3TOfd/kxSyV2P56/hic+vf3FNsln7dyWteF2vlacS2rKeuxb8S0+nhZTZlqbGpjkEi/ZVJ3xqi/xNVX+4DSo0/9TZhYfn4+9uzZAwBYu3YtTjvtNABAJBJBOBxOX3RERH1Mkyeg+CEKADbVN6LJE0i4rAZ3QPENHAA27GxAk0c9vcEtravVH1KNzRvouj+XD8+Lm3fDzoaYstTyb65vRPnwvLjH7kBY9Vx9dpZq3KFwJOG6hfyCQTkmxQUYoNxOed1a6YMcXVuxbNjZgBZfUDW/zZQdPU52DJRiS5TWvG3xBePONaGPxXPOpRFbW6hdMU1p3sppXRdq52vF5Uqiz5Kl1cdasamNQSL9lkndGaOelMm4+mof0MEjpV9HvOCCC3DppZeiuLgYjY2NOOusswAAtbW1cDqdaQ2QiKgv0foQl8yHPJc/2K2yWmXnu3zq5bWK0uN9SFbKm0h+ebr4OJm4UkmX192ddiab7vZL/+FRq63i/FqxafabxvyRlJXkXJITYhXydWdMterSui7Uzk9nnyVLs4+7GVtPxp6s7oxRT8pkXH21D+jgkdIi7M4778Rhhx2GPXv2YPny5bDb7QCAH374AX/605/SGiARUV/iMKvfNrXSpXnVnyKrVVaO7HyHRb28HFG6Sa/+ixA5srK08svTxcfJxJVKurzu7rQz2XS7OVtyrNVWcX6t2DT7TWP+SMpKci7JCbEK+bozplp1aV0Xauens8+SpdnH3YytJ2NPVnfGqCdlMq6+2gd08Ejp1xE/+OAD/OUvf8Hdd9+N8vLy6OvXXnstRo0albbgiIj6mnybEZXOAsW0SmcB8m2J/w1Aod2ICcWFimkTiguRb1NPL7RL68ox61Vjsxq7FgC1e5pRESfvhOLCmLLU8lc4C1C7pznusd2YHTeuCmcBQuF21bj12bqE6xbyC/a3tqn2oVafaaXvd7VJysu1GFTze9q6vglLdgyUYkuU1rzNtRji9pPQx+I559CILd4CU2neymldF2rna8WVzD+SJEurj7ViUxuDRPotk7ozRj0pk3H11T6gg0dKi7BTTjkFBw4ciHm9paUFp5xySreDIiLqqwY7zFhcXRrzYUp4wlkyj6nPtRqxtKYs5o1ceKrfYIdZNV3+R9+H5luxKE5si6pLgfauxc6KTbswraIoJq9QtrysePmFh1Os2LQr7rEZiBvXtIoiTF+5BXMnlSimL6gqxfSntiRc98LqjvxCW04ZNVC1D7X67NB8a9zxnnduCWavrpOUNyzPojo/DhtgjcaS7BgoxZYorXk7LM+i2E/C0xG//MElmXOHaMRmN2QnPG/ltK4LtfO14urJx9Rr9fEhKnNJbQwS7bdM6s4Y9Ze4+mof0MEjpacjZmVlYd++fRg4cKDk9a+++grjxo2Dy+VKW4CZwKcjElGyJHv9mPXIt3V/n7BWfxA5ZgMK7cr7hMVLlxP2lRLy53TuE9bQFkSueJ8wix455o59wuKVLey31Nq5B45dtE+Yw6JHjmifsOixsE+YrF+U4hL2Ccuz6WHt3CdMnB4KtUf34hLvE+YQ7Unm8nXlD3fuKyZvi1YfKsUWd58wsx4OS8c+YS0KdWnND3EsDtE+YanGlgytedu1T1gQVmM2srN0yE5gnzAhNofCPmGJzlu57pyvFldP0+rjRMcg1X7LpL4aaybj6qt9QN2TibVBUouwCy64AACwZs0anHnmmTCZup4KFQ6HUVdXh1/84hdYu3Zt+iPtQVyEERERERERkJm1QVK/HJ2bmwug41H0OTk5sFi6NqIzGo048cQTcdVVV6U3QiIiIiIion4kqUXYo48+CgA47LDDcMMNN8Bm69md54mIiIiIiPqblP4mrL/hryMSERERERHQx34d8ZhjjsE777yD/Px8lJeXQ6fTxc27ZcuWtARHRERERETU3yS8CDv//POjD+KoqqrqqXiIiIiIiIj6Nf46IvjriERERERE1KFP/TqikkAggP3796O9vV3y+ogRI7oVFBERERERUX+V0iLsq6++wpVXXon3339f8nokEoFOp0M4HE5LcERERERERP1NSouwadOmQa/X4z//+Q+GDh2q+pAOIiIiIiIi6pLSImzr1q345JNPMHr06HTHQ0RERERE1K9lpXLSUUcdhYaGhnTHQkRERERE1O+l9E3YsmXLMGvWLCxevBilpaUwGAyS9HQ9RSQcDuP222/HU089hR9//BHDhg3D1KlTceutt0Z/BTISieC2227Dww8/jObmZlRUVOCf//wniouL0xIDUaJavAE0uANw+YNwWAwotBmRazX2dlia9rn8aPIE4PKHkGvRI8dsgD8YRosviDyLASZDNly+IFz+EBwWPfKtRgx2mKPni9udazHAqM9Cqz8El6/j2G7WwxMIocUbQq5VD5tRD7c/1JU/OwsufxA5ZgPMhmy4/EG4fB2x2Ex6uNtCaPF2lXVovjVa93dNXrT6Q2j1BZFrNcBiyIY3EEarP4Qcix45Jj0CoXY0+4IosBiQ1Rmbxx9Egd2EtnA7XL4gHOaOsoOdeXMtBpj0WXCJ2uGwGDAszxJTt7id4tjU5oM4La+zz9TqSnZuiWPLtxlgjfZ57BiKx19pfNXmi1J+tXSlPguE2tHSeSwff/FctJv0MOuz4A6E4G4LY6DNAL0+O+UxkPu+ySsZgxyzHoeIytrn8qPJG+iYWyY9snSAPjsLBXHKlJdnM2bD5Q/AbIyNQx6n3aSHpy2EFp/ycTLn2016GLOz0OwLINdsgEFjrsnJr2+bSXb9Klzv4jGIV1Yi7UimneLYvIEg8ixGeALhhOd1JmXyvUKrLrX7f6bfx7o7PyjWz6XP1O5TfbndKS3CTjvtNADAr371K8nr6X4wx7Jly/DPf/4Tjz/+OEpKSvDxxx9j2rRpyM3NxYwZMwAAy5cvxz333IPHH38cRUVFmDt3Ls444wx89tlnMJv7xg2X+r+9zT7MXl2HjTu7viGeUFyIpTVlqh9wetvuRg/mvLgdm+sbo69VOgswtaII81/+FI9cfhxuXbMtJn1xdSlGFNgk7bYas3HPlHI8unmXYnk3ra7D0pqymPQKZwGurCzCAU8Qj2z6WvHcGatq4Q2EUekswKLqUowssOHbRg9u7oxdre65k0rwjze/wIKqMsxZXYfa3c24Z0o57nxnp2LeGatqcdt5JYplKdWtlK42H3QAZnWmFdqNWPm7E3HrmrqUylKaW+LYhPJnr44tf3F1KbIAzFZohzC+cvHmi5BfLR1A3LkWb24ojf/UiiI89F49ll84VrFdqfSb1nju7kzfJJu30yqKsOS1zzH//DGSMuOVt6BqDH77r/+hqNAWjUMpznjtFo7F7Ujk/ApnAf444Qg4LAbMUukzObXrW+2aUypPazxSSVeaP1/+2IqVvzsRNyUxrzMpk+8VWnWp3f+V5lpP6u78oFg/lz5L5HNIX213SvuEvffee6rpEydOTDkgsUmTJmHw4MH417/+FX2tpqYGFosFTz31FCKRCIYNG4brr78eN9xwAwCgpaUFgwcPxmOPPYbJkycnVA/3CaPuaPEGcM2qWsmNTjChuBD3Tinvk/8Cs8/lx8xnt0puVIIKZwFmnzkay9Z+oZhe6SzA8guPltzgrznVidrdTXHLu6KiCCtkN0bBeGcBziodiptf3KF4bvmIfNy3rj5a99KaMskHcLW6K50FWFJdGv1QppV3lka75XUrpc95YXvc+XBW6VDMeWE7AOBfl4+L2yeVzgIsqynDTSplyefWd01eSWxa5V9zqhOTH/pQMe3vF4+N+YYr3nwRYpV/wBeMLy7EWWOGxB1ftbkhH/+KzvGUf3gUx6I1BuJ++77JGzdurfEWYqvb0xwtU6u8WWeOxnn3bcaE4kLccdHRuOG5bYpxKrVbfJzs+a//uRILX/1c9XqWf/sqvq/Jrxut62hpTVn0GzGte6RaOxJpp3j+aM15+bzOpEy+V2jVtbSmDDc+vy2ha66n38e6Oz/66ntsbzpYP5ckS+s+JZZsuzOxNkjpb8ImTpyo+pMuv/zlL/HOO+/gq6++AgBs27YNmzZtwllnnQUA2LVrF3788cfoN3MAkJubixNOOAEffPBB3HLb2trgcrkkP0SpanAHFG90ALBhZwMa3IEMR5SYJk9A8UYFAJvrG6HPzoqbvqm+ES2+oKTd5cPzVMsb5DDFTd9Y3xj3g9Hm+kaUD8+T1N3qD0nKUqt7U30j3IFwNF0rr1a75XUrpavNh0E5puixWp9sqm+ES6Ms+dySx6ZVvs2k/MsQm+ob0eSRlq02X4RY447vzgbV8VWLUz7+m+sb4RGNp1IsWmMg7je1uLXGW4hNXKZWefrsrGgcTZ749w6ldouPkz0/Ap3m9Swmv6/Jrxut66jVH4pblphWOxJpp3j+aM15+bzOpEy+V2jV1eILJnzN9fT7WHfnR199j+1NB+vnkmRp3afE+mK7k/p1xJdfflnx9dzcXIwaNQpDhw5NS1CCm266CS6XC6NHj0Z2djbC4TAWLVqEyy67DADw448/AgAGDx4sOW/w4MHRNCVLlizB/Pnz0xor/Xy5/EHV9FaN9N7iEn1IUtLqS65dbaH2ODk7uP3qv6asdr48TR6bVt3i/MnkVeLqZrq4fq0+0Zo78nR53Vrlq6XL54fWfEmm3cnEoXRud8dA3G+aeRNsl1BmMuVp9am83TH9kMT5yV7P8vuaVixq5WndIzXnlka6eP5ozSWtsnpSJt8rNPs8yeu1J9/Hujs/+up7bG86WD+XJEvrPiXX19qd1CKsqqoqbppOp8PkyZPx8MMPw2pV/qPcZD377LNYuXIlnn76aZSUlGDr1q34y1/+gmHDhuHyyy9Pudw5c+Zg5syZ0WOXy4Xhw4enI2T6GXKYDarpORrpvcVhVr/8cyzJtcukV/9i3W7OVk1XO1+eJo9Nq25x/mTyKnF0M11cv1afaM0debq8bq3y1dLl80NrviTT7mTiUDq3u2Mg7jfNvAm2SygzmfK0+lTe7ph+SOL8ZK9n+X1NKxa18rTukZpzSyNdPH+05pJWWT0pk+8Vmn2e5PXak+9j3Z0fffU9tjcdrJ9LkqV1n5Lra+1O6tcR29vbFX+amprw1ltvYcuWLVi4cGHagrvxxhtx0003YfLkySgtLcVvfvMbXHfddViyZAkAYMiQIQCAffv2Sc7bt29fNE2JyWSCw+GQ/BClqtBuxITiQsW0CcWFKLT3zd+7zrcZUeksUEyrcBYgFG6Pm17pLECuxSBpd+2eZlSolLff1RY3fbyzAPtc/rjn1u5pltSdY9ZLYlOru9JZALsxO5pfK28o3K6aLq9bKV1tPuxvbYse73e1qZbl0ChLPrfksWmV72lT/hfmSmcB8m3SstXmixBrvPTxxYXYrzK+anNDPv4VzgLYROOpFIvWGIj7TS1urfEWYhOXqVVeKNwejSPfFv/eodRu8XGy5+sQ0byexeT3Nfl1o3Ud5Yg+OGvdI9XakUg7xfNHa87L53UmZfK9QquuXItBc173VGxy3Z0fffU9tjcdrJ9LkqV1nxLri+1O6W/C5HJzc3HqqafizjvvxAsvvJCOIgEAXq8XWVnSELOzs9He3vEmVlRUhCFDhuCdd96JprtcLnz44Yc46aST0hYHkZpcqxFLa8pibngTiguxrKasz/7x62CHGYurS2PeiCs7n/o2feUWzJ1Uopi+uLoUw/Isknav2LQL0yqK4pY3e3WdYnqFswDTKoswNNcS99wVm3ZFjxdVl+LQfCsWiWJXq3veuSW4+cU6LKzqyC/kld+ohbzTV26JW5ZS3UrpavPh5FEDo2mzV9fF7eNF1aU4RKMs+dySx6ZW/uLqUhwap88XV5fG/A2X2nxZ3Blr3PSqMahwFiY9N5TGf1pFEW54bmt0PJX6TWsMxP12SALjqdQu4emIX/7gkpSpVt6CqlJMX7klGsdgh1kxznjtFo6TPb/CWYDG1gAWVI2J2075U8Pk9zX5NaZ2zQn9Fq8sgVY7Em2neP5ozfnefEx9Jt8rtOoalmdRvf/L51pPvo91d3701ffY3nSwfi5JltZ9StBX253S0xHj+eabbzBmzBi43e60lDd16lS8/fbbePDBB1FSUoLa2lpcffXVuOKKK7Bs2TIAHY+xX7p0qeQR9XV1dUk9op5PR6R0EPapaO3c86rQ3jf3pZCT7+vk6NwnRtj3R7JPmFmPfJvyPmGtnftxCPsGCf2QI94nTNj7S7R/hyk7C63+IOyyfcIcFj3snfuEuXxdZSnuE9ZZltWQDU8gDLc/BLtZD4doH6oB4n3C2oIosHXtEyaUHezM6xDtEya0IzfOPmHidirtUaU0H8Rpwl5LanUlO7fEseVaDaK92WLHUDL+CuOrOl8U8qulK/VZINS5V5sldvzFc9Em2ifM0xZGoWifsFTGQE7Y10vI61DZJ8xu0iNbp4M+W6e5T5hQnt2YjVZ/ACZDbBzyOO3mjv2vhLkpP07mfFvnPmEtvgAcon3C4s01Ofn1LVy/ate71j5h8cYj2XRxO8Wx+QJB5Ir3CUtgXmdSJt8rtOpSu/9n+n2su/ODYv1c+kztPpVquzOxNkjrImzdunX4wx/+EH2aYXe1trZi7ty5ePHFF7F//34MGzYMU6ZMwbx582A0dnSmsFnzQw89hObmZlRWVuL+++/HqFGjEq6HizAiIiIiIgIOskXY1q1bccUVV2DixIm4884701FkxnARRkREREREQGbWBkk9Jig/Px86nS7mdY/Hg1AohNNPP52PficiIiIiIlKR1CLsrrvuUnzd4XDgF7/4BY466qh0xERERERERNRvJbUI687eXERERERERJSmR9QTERERERFRYrgIIyIiIiIiyiAuwoiIiIiIiDKIizAiIiIiIqIMSssizOVy4aWXXsLnn3+ejuKIiIiIiIj6rZQWYRdffDHuu+8+AIDP58O4ceNw8cUXo6ysDKtXr05rgERERERERP1JSouwDRs2YPz48QCAF198EZFIBM3NzbjnnnuwcOHCtAZIRERERETUn6S0CGtpacGAAQMAAGvXrkVNTQ2sVivOOecc7Ny5M60BEhERERER9ScpLcKGDx+ODz74AB6PB2vXrsWvf/1rAEBTUxPMZnNaAyQiIiIiIupP9Kmc9Je//AWXXXYZ7HY7Ro4ciZNPPhlAx68plpaWpjM+IiIiIiKifiWlRdif/vQnHH/88dizZw9OP/10ZGV1fKF2+OGH82/CiIiIiIiIVOgikUiku4WEw2Fs374dI0eORH5+fjriyiiXy4Xc3Fy0tLTA4XD0djhERERERNRLMrE2SOlvwv7yl7/gX//6F4COBdjEiRNxzDHHYPjw4Xj33XfTGR8REREREVG/ktIi7Pnnn8fRRx8NAHjllVewa9cufPHFF7juuutwyy23pDVAIiIiIiKi/iSlRVhDQwOGDBkCAHjttddw0UUXYdSoUbjiiiuwffv2tAZIRERERETUn6S0CBs8eDA+++wzhMNhrF27FqeffjoAwOv1Ijs7O60BEhERERER9ScpPR1x2rRpuPjiizF06FDodDqcdtppAIAPP/wQo0ePTmuARERERERE/UlKi7Dbb78dY8aMwZ49e3DRRRfBZDIBALKzs3HTTTelNUAiIiIiIqL+pNuPqPf7/TCbzemKp1fwEfVERERERAT04UfUh8NhLFiwAIcccgjsdju+/vprAMDcuXOjj64nIiIiIiKiWCktwhYtWoTHHnsMy5cvh9FojL4+ZswYPPLII2kLjoiIiIiIqL9JaRH2xBNP4KGHHsJll10meRri0UcfjS+++CJtwREREREREfU3KS3Cvv/+ezidzpjX29vbEQwGux0UERERERFRf5XSIuyoo47Cxo0bY15//vnnUV5e3u2giIiIiIiI+quUHlE/b948XH755fj+++/R3t6OF154AV9++SWeeOIJ/Oc//0l3jERERERERP1GSt+EnX/++XjllVfw9ttvw2azYd68efj888/xyiuv4PTTT093jERERERERP1Gt/cJ6w+4TxgREREREQGZWRuk9OuIgkAggP3796O9vV3y+ogRI7oVFBERERERUX+V0iJs586duOKKK/D+++9LXo9EItDpdAiHw2kJjqg/2efyo8kTgMsfgsOih8NsQFswjGZfEA6LAYU2I3KtRsVzW7wBNLgDcPk78loM2Wj1B9Hi6ygr32rEYIdZsa48qx5Wox6t/hBcviDyrAbYTHq420Jw+0MosBnRFm6HyxeEw2xAjlmPQ/Kt0bK+b/LC1XlurtUAe+e5Ld4g8u0GWA1dZRfkGGDWdx3nWgywm/Xwh0I44A4h16KP1h0MBpFnNcMdCEvyegMhNHmkcbZ4u9IjoXY0dPaZSZ8VTR9gN8CcnR1TXjjUjgO+IIZaDAjpsySx2YzZcLcFYDMYkCVKy7cZ4vZZizeIwhwDTArt1IVC+K61IxaLqF/ybQZY9B2xtfo78huys3DAE0CeTa/YZ95gCE1uhX7oHANPWwgtvhByrXrkmAzwBcJw+YPIsxhgkLXTbtYjFArhJ3cQhXaTZLw70trR5Os412TIhssXhMsfQr5dD0uc8Wxsje1j+fnieR4IB2E1GGPG51DRXNO6ZuTz/Lsmb0xs8cqTX0Py6y2ZshIpT0h3twWRZzUiEGqHuy2kmjdeWVq6ez7FYp8e3Dh+dDBIaRE2depU6PV6/Oc//8HQoUOh0+nSHRdRv7K70YM5L27H5vrG6GuVzgLMnVSCq574GA3uACYUF2JpTRmG5Vkk5+5t9mH26jps3NkgOXdqRRFmrKqFNxBGpbMAi6tLMaLAJqnLaszGPVPK8ejmXTHHtbubcc+Uctz59lcxcS2qLsXIAhu+bfTgZoW4p1YUYf7Ln+KRy4/D7NV12FzfiFGD7Hjot+Oix+L8C6tKceuLtfhqvxuVzgJMP/kIDM2z4qY4fTL96S1ocAcU27mwqhRLXvsM//umOZq+/PUv8OBvj1Usb2FVKdZ/9iMuGDcCtyjEtriqFBEgGneh3YiVvzsxeizvw+H5Fjxx5fFx27n5q+9xzthDY8qTx1bhLMAfJxyBbLtRsawFVWMw96UdmHXW6Gjd8jG4aXUdltaU4dHNn0nqunVNbHmLqkoBtOHWNTsU67ptzQ7ccdFY3LpmW0LtXPTqNtR975KMyYKqsuj54vzzzyuBWW9UHB9hrsnFu2aEeR5vbiqVp3QNia+3ZMpKpDwh/ZNvm3DPlHIsf+NLSdlKeeOVpaW751Ms9unBjeNHB4uU/ibMZrPhk08+wejRo3sipozj34RRT9rn8mPms1slH8IElc4CTKsowpWPfwyg443i3inl0X+xa/EGcM2qWsmbiaDCWYDyEfm4b119tKxlNWWYJfrQfM2pTtTublI8lqfJ41paUxbzAVxc9+wzR2PZ2i+i6W/NnIDbX/40bnm3nVeC0/+xAQCw7vqJmCtbDMTrE6V2Lq4uxYQ73o2m335eiWrdS6pLYxYAgmeuPgH3rquPpv3r8nFYIVr0yPvp5WsqJO3Wqktentjrf67Ewlc/V+2zeO2qcBbgiooiSdlqdVU6C/DX88fg1L+/p5i2sGoMbnlpR8LtXFg1Bif/7b3o8eLq0phFk2DJBaV4rW4vNqrMNfG3TlrXjNrclJendg1NKC7E4gtKEy4rkfLuuOho3PDcNmzc2aB6jcnzKqWL7wVKtGLROp9isU8Pbhw/SpdMrA1S3iesoSF2ghNRrCZPQPFDGABsqm/EIIcperxhZwMa3IHocYM7oPhmAgCb6xtRPjxPUpbLH5LUVT48L+6xPE0eV6usLHnd+uwsSXooHFEtLxTu+veetlB7wn2i1E5PICxJ16rbHQjHTbeZ9JK0QQ6Tah/K261Vl7w8sQh0mn2mNgbystXq2lTfiLZQe9w0X7A9qXb6gu2SY49KHw/KMSkuwIRzW/0hyWta14za3JSXp3YNbdjZkFRZiZTX5OlKV7vG5HmV0sX3AiVasWidT7HYpwc3jh8dTFJahC1btgyzZs3Cu+++i8bGRrhcLskPEXVxyT7Eybn90r+hbPUHRecG5dkl5B+qW2X55eni43gfyKNl+dTrlqe7ksivlVfeJzHt7EbdWnUlW7dWXfLykikr2X5Sq0urPnlaOsdfc67J5q3WNaM53klcQ8mUlVB5oti12q3VTnndsecnFztpY58e3Dh+dDBJ6W/CTjvtNADAr371K8nrfDAHUSyHWf0ys5uzJcc5ZoPoXIM8u4RJL/13lBxZfnm6+FieJpdjUa9bnu5IIr9WXnmfxLSzG3Vr1ZVs3Vp1yctLpqxk+0mtLq365GnpHH/NuSabt1rXjOZ4J3ENJVNWQuWJYtdqt1Y75XXHnp9c7KSNfXpw4/jRwSSlb8LWr1+P9evXY926dZIf4TUi6pJvM6LSWaCYVukswH5XW/R4QnEhCu1dv69eaDdiQnGh4rkVzgLU7mmWlOUw6yV11e5pRkWcY3maPK4cWVnyukPhdkm6Plun2k59dtcDfEz6rIT7RKmdNmO2JF2rbrsxO266py0kSdvvalPtQ3m7teqSlyemQ0Szz+KNUUVnP1UkWFelsyDuoqDSWQCLQTomWu20GLIkxzaVPt7f2obxGnNNTOuaUZub8vLUrqEJxYVJlZVIefm2rnS1a0yeVyldfC9QohWL1vkUi316cOP40cEk6UVYMBjEX//6VwwbNgwTJ05U/CGiLoMdZiyuLo35oFfpLMC8c0swe3UdgI43iGU1ZZI/Gs61GrG0pizmTUV4eMWKTbuix4urS3FIvlVS14pNuzCtokjxWPh/+YdE4alwh+ZbsShO3NMqijB95RbMnVQSTZ/+1BYsrFLOv7C6FNOf2hI93tfii5tX3CdK7VxUXYobntsqjeWpLVhQNSZu3c99tDtufYfkWrBIlDZ7dZ2kXfI+nL4yfl2LOusSny8vT1DhLEBjayBuWQuqOvpMXLd8DGavrpOkx6tLiK3R7VMc7wVVpZixqlY6nhrtnLGqVtLHNzy3NW7dxxflx+1/Ya6JqV0zizXmpry8eNeQcL0lU1Yi5Q12mKPp8a4xpbxK6VoPENCKhQ8gSB779ODG8aODSUpPRxw4cCDef/99FBcX90RMGcenI1ImSPY8MuvhsHTsn9TiCyLHbEChXXufsFZ/R16LUbRPmFmPfFv8fcJyrXrYOve8au3cM8Uu2idsgM2IQOe+UTlmAxxx9gkT6s4xd5wr7J9lFZWdbzdE95US5xf2CXNY9NG6Q6Egci3m6N5ZQl5vIIRmrzROIbaczn3CGjuPTYasrlhsBliys2PKC3fugTVEtE+YkG5X2Ces1d+xF1e8PnP5OvckU2inLhTC9+6OWIT904TyrKJ9whwWA4wK+4RJ+iEYQrMntm5hb6/oPmEWPXLMHfuERfcgk7Uzp3OfsAZPEANsJsl453TuE9bcuT+WZJ8wmz6631nseMb2sfx88TwX7xMmLivhfcIU5rmwt1ci5cmvIfn1lkxZiZQnpHvagsi1dFxjnraQat54ZWnp7vkUi316cOP4UXdlYm2Q0iLsuuuug8lkwtKlS3sipozjIoyIiIiIiIDMrA1SejBHKBTCihUr8Pbbb+PYY4+FzSbdzPIf//hHWoIjIiIiIiLqb1JahO3YsQPHHHMMAOCrr76SpOl0OqVTiIiIiIiICCkuwtavX5/uOIiIiIiIiH4WUnpEvaC+vh5vvPEGfD4fgI59woiIiIiIiCi+lBZhjY2N+NWvfoVRo0bh7LPPxg8//AAAuPLKK3H99denNUAiIiIiIqL+JKVF2HXXXQeDwYDdu3fDau16hO8ll1yCtWvXpi04IiIiIiKi/ialvwl788038cYbb+DQQw+VvF5cXIxvv/02LYERERERERH1Ryl9E+bxeCTfgAkOHDgAk8nU7aCIiIiIiIj6q5QWYePHj8cTTzwRPdbpdGhvb8fy5ctxyimnpC04IiIiIiKi/ialX0dcvnw5fvWrX+Hjjz9GIBDArFmz8Omnn+LAgQPYvHlzumMkIiIiIiLqN1L6JmzMmDH46quvUFlZifPPPx8ejwcXXHABamtrccQRR6Q7RiIiIiIion5DF0lhc6/du3dj+PDh0Ol0imkjRoxIS3CZ4nK5kJubi5aWFjgcjt4OhyijWrwBNLgDcPmDcFgMKLQZkWs1pq08u0kPT1sILb7ky9eKTZyeazHAZtLD7Q8p1p1nMcBkyIbLF4TLH0KuRQ+TPgstviByzAaYDdlw+YNw+TrScswG+IPhuHF/1+RFqz8Ely+IPGtn3W0dxw6LATZDNjzBMFy+jtjsJj38wXbFtojLyrUYkGPWIxhuhycQhrctjFyLAWZDFpq8AdjN2n0oL89u1iMUakeTQlvU+jDfYoBenxVTli8UQpM7hDybHlaDPib2QKgdzT7pGARCQdiMRrgDYYU+C8Fh0SPfasRghznl+SC3z+VHkycAl7+jfJshG82+AKwm9fEU2nlofuzfPicqndeVUmztoXY0pnBN7W32ocUXjJblsBgwLM+SUlzdLS/ZPkpXn6ZSTrr7jYj6tkysDVL6dcSioiL88MMPGDRokOT1xsZGFBUVIRwOpyU4IupZe5t9mL26Dht3NkRfm1BciKU1ZSl9wFAqr9JZgKkVRZixqhbeQDjh8rViE6dbjdm4Z0o5Ht28C5vrG2Pqnv/yp3jk8uNw65ptkvQKZwF+V3k4Gj0B/GuT8rlKcX/b6MHNL27H5vpGzbpvWl2HpTVlMekTigtxR00Z/OH2aFkAYDVm41+Xj8P96+uxUZR/fHEhrqwswpSHP8S4kflx+1AcmziWBVVjMGNVLfY0+aJt0QGYFacPh+db8MSVx2P26jrFshb+51PccdFYxfS5k0pw1RMfo8EdQKWzANNPPgJD86y4KYE+W1xdihEFtqTng9zuRg/mKPTD3EkluOTBD3DUUIfieIrzLqouxUiFWLSk87qKF9vCqlLctmYH6r53JVx2utvZnfKS7aN09Wkq5aS734iIgBS/CcvKysK+ffswcOBAyevffvstjjrqKHg8nrQFmAn8Jox+jlq8AVyzqlbyYUQwobgQ904pT+pfmdXKq3AWoHxEPu5bV59Q+Vqx3XHR0bjhuW3R9GtOdaJ2d5PkQ5K47tlnjsaytV8opi+uHoPXtv+ATXHOlce9+IJSycJDq+4rKoqwQrbYELz+5/FY+OpnkjS18sY7C3H0iDzct65esQ+/a/LGLIoElc4CzDpzNM67b3O0LWeVDsWcF7Yr1vvyNRVx+6xjETAGt7y0I276tIoiXPn4x4rtVGtjpbMAf794rOQbsWTn6j6XHzOf3aoZm9J4yvMurSlL6huxdF5XWuO5sGoMTv7bewmVvbfZhxuf3xa3rOUXHp30YibV8pLto3T1aSrlpLvfiOjgkIm1QVJ/EzZz5kzMnDkTOp0Oc+fOjR7PnDkTf/7zn3HJJZdg7NixPRIoEaVXgzug+GEEADbsbECDO5C28jbXN6J8eF7C5WvF1uSRppcPz1P8kCTUrc/Oips+2GFWXIDFi7vVH5KUpVX3IIcpbnqkM4+YWnkb6xui8Sj1oTw2sU2d/SBuy6Ccri1F5PWq9dmm+kb4gu2q6YMcXWXL26nWxk31jWjySNuV7Fxt8gQSik1pPOV5W/0hxbR40nldacXmC7YnXHaLL6haVosvmHBc3S0v2T5KV5+mUk66+42ISJDUryPW1tYCACKRCLZv3w6jsetfjIxGI44++mjccMMN6Y2QiHqEy6/+4aFVIz3Z8tpC7ZJjtfK1ynLJPhjLy5ZrVfmgpHVuTNyysrTOd/vj/3q2UlzJxCPvQ5fGB0K12LXaKadVl7jdyfaZfHyTnavy89Vi0+yzNF8HyZSX7HiqXlPpbmc3ykt+PNMTeyrlpLvfiIgESS3C1q9fDwCYNm0a7r77bv7qHtFBzGE2qKbnaKQnW55JL/3iXa18rbIcZumtS162XI4lfnla58bELStL63y7OTupuJKJR96HDpV2KtUnLkurnXJadYnbnWyfycc32bkqP18tNs0+S/N1kEx5yY6n6jWV7nZ2o7zkxzM9sadSTrr7jYhIkNIj6nU6neKTET0eD6644opuB0VEPa/QbsSE4kLFtAnFhSi0J/fUMbXyKpwFqN3TnHD5WrHl26TptXuaUeEsiFt3KNyOyjjp+1x+jFc5Vx53jlkvKUur7v2utrjpOiAmLrXyxjsLo/Eo9aE8NrHKzn4Qt2V/a1vcetX6rNJZAIshSzV9v6urbHk71dpY6SxAvk3armTnar7NmFBsSuMpz5ujsaCTS+d1pRWbxdD1Fq5Vdq7FoFpWrsZiI53lJdtH6erTVMpJd78REQlSWoQ9/vjj8Pl8Ma/7fD488cQT3Q6KiHpertWIpTVlMR9KJhQXYllNWdKPfo5XnvAghBWbdiVcvlZsgx1mSfqKTbswraIo5sOSUPf0lVswd1JJTHqFswBDcy2YVhn/XHnch+Zbsai6NJpfq+7Zq+sU0ycUF6LAYpCUJZR3zSlOjJe1fXxxIa4c3xFPvD6UxyaOZUFVKaav3CJpy8mjBsbtw+krt2BB1Zi4Zc1YVavYp5XOAsw7twSzV9dFj5s9bVhYlVifLa4ujXlMfbJzdbDDjMVx+kGILd54ivMuqi5N+jH16byutGKbsao24bKH5VlUy0r24RLdKS/ZPkpXn6ZSTrr7jYhIkNTTEV0uFyKRCPLz87Fz507J0xHD4TBeeeUV3HTTTdi7d2+PBNtT+HRE+jkT9sxp9Xfsl1VoT88+YUJ5dnPHPlEuX/Lla8UmTneI9rhSqjtXtk+Yw6KHWZ8Fly8Iu2yfMIdFD0fnPmHx4hb2bhLqtov2vMox62E3du0T5rAYkNO5T5hSW8Rl5ZgNcMj2CXNY9LAYstHsDcBm0u5DeXk5nfuENSu0Ra0P80T7hInLiu4TZtXDatTHxB4ItUf3XxPGQLxPmFKfOcx65NsS2ycs0bkq2SfMrIfNmI0WXwAWo/p4Cu1Mxz5h6biulGJrD7XjQArXlLDflVBWbpr2CUulvGT7KF19mko56e43IurbMrE2SGoRlpWVpfhriNHCdDrMnz8ft9xyS1qCyxQuwoiIiIiICOiDmzWvX78ekUgEp556KlavXo0BAwZE04xGI0aOHIlhw4alPUgiIiIiIqL+IqlF2MSJEwEAu3btwogRI1S/FSMiIiIiIqJYCS/C6urqMGbMGGRlZaGlpQXbt2+Pm7esrCwtwREREREREfU3CS/Cxo4dix9//BGDBg3C2LFjodPpoPTnZDqdDuFw/M1JiYiIiIiIfs4SXoTt2rUr+jTEXbt29VhARERERERE/VnCi7CRI0cq/j8RERERERElLqkHcwgaGxtRUNCxceGePXvw8MMPw+fz4bzzzsP48ePTGiAREREREVF/kpVM5u3bt+Owww7DoEGDMHr0aGzduhXHHXcc7rzzTjz00EM45ZRT8NJLL/VQqERERERERAe/pBZhs2bNQmlpKTZs2ICTTz4ZkyZNwjnnnIOWlhY0NTXh97//PZYuXdpTsRIRERERER30dBGlRxzGUVhYiHXr1qGsrAxutxsOhwMfffQRjj32WADAF198gRNPPBHNzc09FW+PyMSu2ERERERE1PdlYm2Q1DdhBw4cwJAhQwAAdrsdNpsN+fn50fT8/Hy0tramN0IiIiIiIqJ+JOkHc+h0OtXjdPv+++8xe/ZsvP766/B6vXA6nXj00Ucxbtw4AEAkEsFtt92Ghx9+GM3NzaioqMA///lPFBcX92hc9PPT4g2gwR2Ayx+Ew2JAoc2IXKuxT9SdbLrdpIenLQRPWxC5FiM8gTBcviByLQY4LAYMy7NEz93b7EOLLwiXL4gBdgMsBj1a/SG4fEHkWQ2wmfRw+0No8QWRa+0o290WQos3fronEIK3LYQCm0lSt92sRyAUwk+tQQzMMcCo76pLSA+H2nGg89ioz+pKl9Ut5PcGQ2hyBzEoxwCDrDyrMRsNbj9sZgNsxti6vIEQmjyiuNtCaPbGliW009MWQosvhFyLviOWQAgt3o7jHLMB/mAYrZ1j0BZqh8vXNR7yuNtD7WjsjMVsyEZrWxCRdiACwBsIIc9qjDsHv2/ywqXQb83+IPKsRgRC7XC3hRKax/Kycsx6HJJvTWkef9fkjenjQ1MsCwD2ufxo8gTg8ofgsOiRbzVisMOc1tiEa6fZF4DN2PGWqcsC8izqdaWz3+TtdJgNaAuG0ewLIs9igMmQDZcvmFA/JDsGWveWTIxBKrT6X9wu4Rpz+YNw+brfDi3d7TPx+eJ7S4uv++9N3X2vIaLEJb0Imzp1KkwmEwDA7/fjD3/4A2w2GwCgra0trcE1NTWhoqICp5xyCl5//XUMHDgQO3fulHz7tnz5ctxzzz14/PHHUVRUhLlz5+KMM87AZ599BrO5Z26g9POzt9mH2avrsHFnQ/S1CcWFWFpTJlmw9EbdqaRXOgvwu/GHY1ieBXNe3I7N9Y2StEXVpRhZYMO3jR7c3Jk+PN+CJ648HrNX12FzfSOsxmzcM6Ucj27eFXP+1Ioi3LS6DktryhTTrx5/BIbkmRXrXlhVile37cIV453RuuTpt63ZgRmnjYpb94xVtfAGwqh0FmBB1Rj8+3/fYMZpoxXLm3duCfY2+/Dwxq9j0uZOKsH0p7egwR2Ilv3Mh9/g1kljEu4HcSxXVh6OCCJY/saXmnkXVpViyWuf4eqJTjz94be49ISRMXUozUHxmMn7ze0PxdStNo/jlSXMj2SksywA2N3oUZw/i6tLMSKNsS1f+wVe3f5j9PUKZwGmVRRh+Ydf4LZzSxTrSmdb47Vz7qQSzH6+DvdeegxuXbMtoX5INi6te0umxiDdc03cLrXrN5V2aOlun8U7X3z/SPW9qbvvNUSUnKT+JmzatGkJ5Xv00UdTDkjspptuwubNm7Fx40bF9EgkgmHDhuH666/HDTfcAABoaWnB4MGD8dhjj2Hy5MkJ1cO/CSM1Ld4ArllVK3njEUwoLsS9U8p77F8Cteq+46KjccNz21JKH+8sxFmlQ3Dzizti0iqdBVhaUyZZtLx8TQWWrf0ienzNqU7U7m6SfBgQVDgLcEVFEVbIPtgInrn6BNy7rl4xrdJZgCXVpbhJ9kFDnL6wagxueWlH3LrLR+TjvnX1CZW3pHoMXtv+AzbGqWtaRRGufPzjaNlLZWVp9YM4lsWddW1KMO7F1aWY8+J2lI/Ij1uHeA5+3+TFLNlCU9yWW845EmfdvUm1DIFWWctqyhL+Zue7Jm/MAlhc1tKasqS+8djn8mPms1vjlvf3i8cm/M2CVmzi8RcIY7V1d1NMXensN6123nZeCW5/+dOE+iHZMdC69yytKcONz2/LyBgkMz+0+n9pTRnmvLA92i616zfZdmjp7rxVO19+/0j2vam77zU9+T5I1Bv63N+EPfroown9pMvLL7+McePG4aKLLsKgQYNQXl6Ohx9+OJq+a9cu/PjjjzjttNOir+Xm5uKEE07ABx98ELfctrY2uFwuyQ9RPA3ugOIbDwBs2NmABneg1+pu8qSevrG+Ie4b/qb6RrT6Q5I3e312luS4fHie4ocBANhc34hBDlPcdJtJHzdtU30j3IGwarov2K5ad/nwvITLG+QwKy7AhHMHOUySsuVlafWDOJbBDrPiAixe3J7OutTqEM9Bl2zM5G2JQPnXx5XmsVZZLn9IMU2JfC7Jy2pNoiwAaPIEVMtr8iR+TWrFJh5/gTAmSnWls9+02hkKRxLuh2THQOve0+ILZmwMkpkfWv3f6g9J2qV2bSXbDi3dnbdq58vvH8m+N3X3vaYn3weJ+qukFmGZ9vXXX0f/vuuNN97AH//4R8yYMQOPP/44AODHHzt+RWTw4MGS8wYPHhxNU7JkyRLk5uZGf4YPH95zjaCDnssfVE1v1Ujvybq1PtBppbeF2uOmtfqCqsdq5wKA2x9OKU2pLjmXRro8NrXykm2HvG6t88XpyeQFuuLWOk+Yg1r9otYP8nmsWVYS8z6dZQHdn/eSvBqxxZurwpjI60prv2m1U+s6EZ2fbFya954k6tbSm3NN69pKph1aujtvk72fJzfXujeePfk+SNRf9elFWHt7O4455hgsXrwY5eXluPrqq3HVVVfhgQce6Fa5c+bMQUtLS/Rnz549aYqY+iOH2aCanqOR3pN1O8zqf9aplW7Sx78F5FgMqsdq5wKA3ZydUppSXXIOjXR5bGrlJdsOed1a54vTk8kLdMWtdZ4wB7X6Ra0f5PNYs6wk5n06ywK6P+8leTViizdXhTGR15XWftNqp9Z1Ijo/2bg07z1J1K2lN+ea1rWVTDu0dHfeJns/T26udW88e/J9kKi/6tOLsKFDh+Koo46SvHbkkUdi9+7dABB9XP6+ffskefbt2xdNU2IymeBwOCQ/RPEU2o2YUFyomDahuBCF9p77PXituvNtqaePdxZiv8uvmFbpLECOWY9KZ0H0tVC4XXJcu6cZFaJjsQpnAfa72uKme9pCkrLkdduN2arpFkOWat21e5oTLm+/y4/xTuU+quxsh7hseVla/SCOZZ/Lj/FJxG0zZkdfj1eHeA46ZGMmb4sOyn8CrDSPtcpK5sOpfC7Jy8pJ8oNuvs2oWl6+LfFrUis28fgLhDFRqiud/abVTn22LuF+SHYMtO49uRZDxsYgmfmh1f85Zr2kXWrXVrLt0NLdeat2vvz+kex7U3ffa3ryfZCov+rTi7CKigp8+eWXkte++uorjBw5EgBQVFSEIUOG4J133ommu1wufPjhhzjppJMyGiv1X7lWI5bWlMW8AU0oLsSymrIe/WNkrboHO8wppVc6C3Dl+CIce9iAmDd14Slih+Zbsai6NJo+feUWLKgaEz1esWkXplUUKZ4/raIIs1fXxU0PBCOYd25J3Lof3lCPhVWliukLq0sxY1Wtat0rNu2KHi+oKsWdb30Rt7xxRQNw5XjlsuadW4LZq+skZc9/ZYekLK1+EMcyNNeCaZVFMR/6lPIuqi7FDc9txbSKIny+twXTKmLPk8/BQ2RjJu+3A+6AZhkCtbIWVZcm9bh1+VySl5XsY8gHO8xYHKe8xdWlST1IQSu2F7d8J3ldeDri53tbFOtKZ7+ptXPeuSWY/tQWzJ2kfB3JY0t2DLTuPcPyLBkbg2Tmh1b/H5pvlbRL7fpNth1aujtv1c4X3z9SeW/q7nsNH8pBlLykno6YaR999BF++ctfYv78+bj44ovxv//9D1dddRUeeughXHbZZQCAZcuWYenSpZJH1NfV1SX1iHo+HZESIeyP0uoPIsdsQKE98/uExas72XS7uWNPK29bEI7OfcKEtNw4+4S1+oPIsxlg7dwnrFW055jbH5LsQeZuC0n3wOpMzzF37Ncj3yesVZQWCIXQ4A6i0N61T5g4PRxqR1Nn2cI+Ya3+IByd7RLqFvJ7gyE0e4IYaO/a20sozybsE2bq2OdLXpc30LEvWDTuto79zuRlifdea+ncZyhHtE+YsLeTPxiGu7P8tnDsPmHiuNs790NzxNsnzGKMOweFPZLk/dbi79gXLhBuh6ctlNA8lpflSMM+YeK40rZPmFmPfFv396iSxybeJ8xq1EMHQKcD8jT2dkpnv8nb6bB07BPW0rkHlmSfMI1+SHYMtO4tmRiDVGj1v7hdwjUW3Sesm+3Q0t0+U9o3zh8MR+8f3Xlv6u57DVF/kYm1QcKLsJdffjnhQs8777yUA5L7z3/+gzlz5mDnzp0oKirCzJkzcdVVV0XThc2aH3roITQ3N6OyshL3338/Ro0alXAdXIQRERERERHQxxZhWVmJ/eaiTqdDOKz+5LO+hoswIiIiIiICMrM2SPivXdvb1R/jSkRERERERNr69IM5iIiIiIiI+puUN8DweDx47733sHv3bgQC0p3SZ8yY0e3AiIiIiIiI+qOUFmG1tbU4++yz4fV64fF4MGDAADQ0NMBqtWLQoEFchBEREREREcWR0q8jXnfddTj33HPR1NQEi8WC//73v/j2229x7LHH4m9/+1u6YyQiIiIiIuo3UlqEbd26Fddffz2ysrKQnZ2NtrY2DB8+HMuXL8fNN9+c7hiJiIiIiIj6jZQWYQaDIfrI+kGDBmH37t0AgNzcXOzZsyd90REREREREfUzKf1NWHl5OT766CMUFxdj4sSJmDdvHhoaGvDkk09izJgx6Y6RiIiIiIio30jpm7DFixdj6NChAIBFixYhPz8ff/zjH/HTTz/hoYceSmuARERERERE/YkuEolEejuI3paJXbGJiIiIiKjvy8TagJs1ExERERERZVBKi7B9+/bhN7/5DYYNGwa9Xo/s7GzJDxERERERESlL6cEcU6dOxe7duzF37lwMHToUOp0u3XERERERERH1SyktwjZt2oSNGzdi7NixaQ6HiIiIiIiof0vp1xGHDx8OPs+DiIiIiIgoeSktwu666y7cdNNN+Oabb9IcDhERERERUf+W0q8jXnLJJfB6vTjiiCNgtVphMBgk6QcOHEhLcERERERERP1NSouwu+66K81hEBERERER/TyktAi7/PLL0x0HERERERHRz0JKizAACIfDeOmll/D5558DAEpKSnDeeedxnzAiIiIiIiIVKS3C6uvrcfbZZ+P777/HL37xCwDAkiVLMHz4cLz66qs44ogj0hokERERERFRf5HS0xFnzJiBI444Anv27MGWLVuwZcsW7N69G0VFRZgxY0a6YyQiIiIiIuo3Uvom7L333sN///tfDBgwIPpaQUEBli5dioqKirQFR0RERERE1N+k9E2YyWRCa2trzOtutxtGo7HbQREREREREfVXKS3CJk2ahKuvvhoffvghIpEIIpEI/vvf/+IPf/gDzjvvvHTHSERERERE1G+ktAi75557cMQRR+Ckk06C2WyG2WxGRUUFnE4n7r777nTHSERERERE1G+k9DdheXl5WLNmDXbu3IkvvvgCAHDkkUfC6XSmNTgiIiIiIqL+JuV9wgCguLgYxcXF6YqFiIiIiIio30t4ETZz5kwsWLAANpsNM2fOVM37j3/8o9uBERERERER9UcJL8Jqa2sRDAaj/09ERERERETJ00UikUhvB9HbXC4XcnNz0dLSAofD0dvhEBERERFRL8nE2iClvwm74oorcPfddyMnJ0fyusfjwbXXXosVK1akJTiin4sWbwAN7gBc/iAcFgMKbUbkWuPvube32YcWXxAuXxC5FgMcFgOG5Vmi6ftcfjR5AnD5Q8i16GE36eEOhNDiDWGAXQ+zXo9WfwiBYBADbGa4A+FoWXazHsFQCPtbgxiYY4CxM6+QbjNmwxsKw+UNwWHVw2bUw90WgssXQr5VD4tRmt9u1iMUCmFfa8dxjlmPQ/KtAIDvm7xwCXmtBthNenjaQmjxSeMUl+UJhNDs6Tr2BkNocgeRZzXAZtLD7Q+hJU6/fNfklZRnNWajwe2H1WSAzZANTzAcjcVm7Corz2aQtDPXokeO2QB/MIwWX8eYWQzZaPUHFWN3WAywG7OB9ggcNiP8ofau8ensQ3k7D+3sI6XxtJk6YmnxSvut2RtEYY4BJoV+Q6gdjf6OY3+ovWO8bHpYDLF5vYEQmr2x7Yj2cWc/OCx65FuNMOuz0OwNwhsMQafTARHAGwgh12qUzGV5/9vNegRC7dE+NOmzutoVnTvtaPIFkW8xwKDPksyXHJMebaLzu+ZPEHkWA0yGbLh8Qbj8XbEOdpgVryml2BBqx09xYhPP40TLE8ZUPJ4Oix4OswFtwTCafcrXv1pZSvcP8VyUt1urLDnJ3LPqYTfq0do5/vGuUaE8cVy5lq7rM959Tt4vauOlJZ1lJSLZe3hflel+I/o5S+mbsOzsbPzwww8YNGiQ5PWGhgYMGTIEoVAobQFmAr8Jo960t9mH2avrsHFnQ/S1CcWFWFpTJllACL5t9ODmF7djc31j9LVKZwEWVZdiZIENuxs9mKOQPrWiCMtf/wIP/vZY3PrSDuxu9OKJK4/HrS/tiMm7sKoU//7wG1xywmG45SXlsm5aXYelNWV4dPMubK5vhNWYjXumlEeP5eXdsfYzvLpjPyqdBVhWXYoQoNgOeZxK6TNW1cIbCKPSWYAFVWPw+yc+wayzRivWLfRLvH6bO6kElz3yX4wekpN0u+SxaMW+uKoUwUgE89bs0Cw7kfGU133P21/hninHKI7ZwqpS7Hd5cfe6/8Pm+kYU2o1Y+bsT8df/fKrYJ3NfqsPyC8dGy9Ia37ve/hKTjj4kJl2Yy6Fwe8LtkI/v7Oe3YdmFRyc0H6ZWFGH+y5/ikcuPU2zb4upSjCiwQSze3FhYVYq5L9VhY/0BxbqEMZJTu0YNAG5UmYcN7oDk+te63pXuH0qxLq0uRRjK11y8dojnnnz8h+db4t4/FlWXwpqdhZmdccWbO+J2xpvnSuOlJZ1lJSLZe3hflel+I+rLMrE2SGoR5nK5EIlEkJ+fj507d2LgwIHRtHA4jFdeeQU33XQT9u7d2yPB9hQuwqi3tHgDuGZVreTNWzChuBD3TimX/Gvq3mYfbnx+m+RNUlDpLMDSmjLMXl2nmF7hLMDt55Xg9pc7Ppi+fE0Flq39Im5ZS6pLcZPsDVlc1hUVRVgh+lB1zalO1O5uUi1v/B3vAgDWXT8Rc9fsSChOpfTyEfm4b119tOzbVPJr9UulswDTKopw5eMfJ90ueSxasS+pHoPXtv+AjQn2mdZ4yuteVDUGt7yk3K+VzgL89fwxOPXv7wEA/nX5OEk75XkXV5dKPpBpxTrrzNFx59P44kKcNWYIbn5xR0LtkI+vPBat82erxFLpLMDfLx4r+WZIbW6I561SbMtqyiTfiGmVJx4DeZowD4GO63/xBaWqZS2tKcOcF7Yr3j/ksT5z9Qm4d129alnyb19nPrs17vgncv8Q+k1t7giLFbX7mni8tMjj7k5ZiUj2Ht5XZbrfiPq6TKwNktqsOS8vDwMGDIBOp8OoUaOQn58f/SksLMQVV1yB6dOn90igRP1Rgzug+OYNABt2NqDBHZC81uILKr5JAsCm+ka0+kNx0zfXNyIUjkTT9dlZqmW5A2HVsgY5TJL08uF5muUJ2kLtCceplF4+PE9Stlp+rX7Z1NmWVNolj0Ur9kEOc3QBplV2IuMpr9sXjN+vm+ob0RZqF8ViUs3rkY2/Vqxq82njzoa4H+CU2iEfX3ksWudrze0mT9d1pTU3xPNWKTaXX/qbH1rlicdAnibMQ6Dj+tcqq9Ufinv/kMdqM+k1yxJr8gRUxz+R+0e8c8U27GzQvK+Jx0uLPO7ulJWIZO/hfVWm+42IkvybsPXr1yMSieDUU0/F6tWrMWDAgGia0WjEyJEjMWzYsLQHSdRfufxB1fRWWbrLp5FfI118vlZerXS3Pyw5jvfhUqk8rXZopcvr6m554rYk265kYpHnTabPulu3vDx5O+XkZaU7VrW0ZNslz695HYgWHMleUzF1pfEalY+JZlka9w9xrFrjHdMO2aIs2T4Wp2vOHY12yGPpTt5kykqsvu6NUV+R6X4joiQXYRMnTgQA7Nq1C8OHD0dWVlJfpBGRjMNsUE3PkaU7LBr5NdLF52vl1Uq3m7Mlxya9+v1AXJ5WO7TS5XV1tzxxW5JtVzKxyPMm02fdrVtenrydcvKy0h2rWlqy7ZLn17wOzF1vfcleUzF1pfEalY+JZlka9w9xrFrjHdMOs/TjQbJ9LE7XnDsa7ZDH0p28yZSVWH3dG6O+ItP9RkRJ/jqiYOTIkcjKyoLX68UXX3yBuro6yQ8RJabQbsSE4kLFtAnFhSi0S/+WINdiQKWzQDF/pbMAOWZ93PQKZwH02bpoeijcrlqW3ZitWtZ+VxsqROm1e5olx0rlCUz6rITjVEqv3dMsKVufrVOtW61fKjvbkkq75LFoxb7f5cf4JPpMazzldVsM8fu10lkg+TC839WmmtcmG3+tWEPh9rjp44sLsd/lT7gd8vGVx6J1vtbczrd1XVdac0M8b5Vik3841Sov3oJEPA+Bjutfq6wcsz7u/UMeq6ctpFmWWL7NqDr+idw/4p0rNqG4UPO+Jh4vLfK4u1NWIpK9h/dVme43IkpxEfbTTz9h0qRJyMnJQUlJCcrLyyU/RJSYXKsRS2vKYt7EJxQXYllNWcwfdA/Ls2BRdWnMm6XwRLJD861YHCd9WkURpj+1BQuqxqDSWYDpK7v+X6msp//7DRZWxS9r9uo6TKsoiqav2LRLciwvb+nrn0WPTVm6uO2Qx6mUvmLTrujxgqpSTH9qi2rdh+Zb49Y379wSzF5dl1K75LFoxV7hLMTt549JuM+0xlNe94xVtXHHbFF1KRpafdEPw7NX12HupJK4fXLDc1slZanFurCqFCs2fY1pFUUxH7YnFBdieU0ZKpyFCbdDPr43PLc14fkwraII01duidu2xdWlkr9PU5sbi6pLcfOLdXHrWlRdGvOYeq3yzFmxi3TxPBT6bFnngzK0rnel+4dSrIfmat87xAY7zJK5Jx9/rfuHOTsrGle8uSO0c1ieJe48l4+XFnnc3SkrEcnew/uqTPcbEaX4iPrLLrsM3377Le666y6cfPLJePHFF7Fv3z4sXLgQf//733HOOef0RKw9hk9HpN4m7DHT6g8ix2xAoT2xfcKE/Lkq+4Q5LHrkiPYJy7frYVHYJ0woK6dzn7Cf3EEU2Lv2nBLS7aJ9wnKEPcg69w3Ks+phNUrz53TuE7bf3XHsUNgnTJxX2CdMHKckPdCxV5Nw7A127Bsm7BMl7EOk1C/CHklCebbOfcIsxo52RfcJU9jTyC7bH8vRuU+Yy9dRlsXYtTeTUuxx9wnr3PdL3s54+4Q5JH0u7zflMcvp3PPqQGdbhH3C8mx6WA2xeZX2CWtV6gezHvk26T5hWTodIhHAGwgj1yKdy/L+z+ncJ0xoh8mQFdOuUKgdzZ37fgn7hAnnO8wd+4QJ+e2d/SCMoWSfsM5YtfYJk/dZQ5zYxPM40fIU9wkz6+GwdOwT1uJTvv7VylK6f4jnorzdWmXJKe05KOwTFu8ale8TJswd4ZqKd5+T94vaeGlJZ1mJSPYe3ldlut+I+qo+94h6wdChQ7FmzRocf/zxcDgc+PjjjzFq1Ci8/PLLWL58OTZt2tQTsfYYLsKIiIiIiAjog4+oF3g8nuhGzfn5+fjpp58AAKWlpdiyZUv6oiMiIiIiIupnUlqE/eIXv8CXX34JADj66KPx4IMP4vvvv8cDDzyAoUOHpjVAIiIiIiKi/iSlZ47++c9/xg8//AAAuO2223DmmWdi5cqVMBqNeOyxx9IZHxERERERUb+S0t+EyQmPqh8xYgQKC5Uf1dqX8W/CiIiIiIgIyMzaIC2771mtVhxzzDHpKIqIiIiIiKhfS2kRFg6H8dhjj+Gdd97B/v370d7eLklft25dWoIjIiIiIiLqb1L+m7DHHnsM55xzDsaMGQOdTpfuuIiIiIiIiPqllBZhzzzzDJ599lmcffbZ6Y6HiIiIiIioX0vpEfVGoxFOpzPdsRAREREREfV7KS3Crr/+etx9991Iw4MViYiIiIiIflZS+nXETZs2Yf369Xj99ddRUlICg8EgSX/hhRfSEhwREREREVF/k9IiLC8vD9XV1emOhfqZFm8ADe4AXP4gHBYDCm1G5FqNvR1Wr/muyYtWfwguXxC5FgPsZj0OzbdK0lp9QeRYDDDrO76kHtDZZ+JzB9gNsBj0MWW520Jo8QaRZzPAZhSlWw2wm0TpVgNsJj3c/hCC4SDyLGa4A2FJWd5ACE2e2HPzbQZYRWULZUWP5XV3lucPhdDYqhy71ZiNhlY/bObOuORxyo6Fc+WxiOs64A4h16JHjtkAfzCMFl8QAy0GQJ+lOAb7XH40eQJw+Trmqs2YDR2A1s5+Eepy+0Nw+UPIs+lhVRiDQCiEBncI+Ta9pJ3y8x0WPayGbDS422A36xXbEQi1o6UzHrtJD09bCC2d6cL4tfgCsJn1MGZnoS3UDm9bCLlWI0z6rGi/5VoMyDHrcUjnXNvb7EOLLxity2ExYFieJTpPxdetuK5Er2O16z7eNdDiDaDRE0CoPQLoIjDostAWbgciQASANxBCntUo6Qd5v2jFpnU/Urs+e1tfupeKY8mzGGCQXVPiudabtPqsL/UpUU/hPO/bkl6EhUIhnHLKKfj1r3+NIUOG9ERM1A/sbfZh9uo6bNzZEH1tQnEhltaUST7w/Vx82+jBzS9ux+b6xuhrlc4CLKouRRaAmxTS5k4qwQPv/h8mnzAieu7wfAueuPJ4zF5dF5N/akURblpdh6U1ZXh08y7N9J9cbXjot+Pi1j396S1ocAei585/+VM8cvlx0bqtxmzcM6U8Wpf8WFzewqpSPLzhc9wyqUQx9nnnlmBvsw8Pb/w6oXYV2o1Y+bsTFctaWFWKW1+sxVf73dHzn/nwG9w6aQxuUci/qLoUy17/HK/t2Bd9fbyzENNPOQJXPP4xrMZsSV1add/7zqe4ddKYhPLPO7cEPzT78FCcds9YVQtvIBy3H9T6XH7+oupS6ADMiTMPRxbYJNdtvLLVruN41/3fa8rgDbfHvQaefP8bnOgsxOpP9uAvp/0CC9Z+hktPGJlQu8TH8WLTuh+pXZ8jC2wx7cykvnQvFccizOtb1yhfU73Zb1p91pf6lKincJ73fbpICn/YZbVa8fnnn2PkyJE9EVPGZWJX7J+TFm8A16yqlVz4ggnFhbh3SvnP6l9ivmvyxnwAF1Q6C3DNqU5MfuhDxbQl1aWSRdLL11Rg2dovFMuqcBbgiooirJB9cI2X/tbMCbj95U/jxjWtoghXPv5x9NzZZ46W1H3NqU7U7m6Ke6zVFrEl1WPw2vYfsDHBdv3r8nFx21npLMBt55Xg9H9siJ6/VKVueVvF9ZaPyEf58Lyk6pa3Uy3/eGcBzi4dijkv7lBsd/mIfNy3rj5uP6j1ufx8tboqnQVYVlOGm17YHr1u1cpWuo7Vrvv3bjw5ZpEjrntxdSnmvLg92r7yEfkJt0t+LI9N6360+IJS1etzaU1Zr30j1pfupfJYtK6DZTVlvfKNmFaf3XHR0bjhuW19ok+JekpfunccrDKxNkjpwRzHH388amtr0x0L9RMN7oDihQ8AG3Y2oMEdyHBEvavVH1L8oAIAm+obYTMpfyG9qb4R7kBYcq4+OytuWZvrGzHIYUo4PRSOqMY1yGGSnCuvu3x4nuqxVlvEBjnMiguweO1Sa+em+kaEwl3/trRZo255W8XnlQ/PS7pueV1q+TfWN2KQw6yYJtQvPpaXpdbn8vPV6tpU3wiXPyS5btXKVrqO1a57r0b/ezrThfYl0y75sTw2rfuR1vXZ6g8ppmVCX7qXymPRug5cvdRvWn3W5Ok7fUrUU/rSvYPiS+lvwv70pz/h+uuvx3fffYdjjz0WNpv01w7KysrSEhwdnFz+oGp6q0Z6f+PyqbfX7Q8nfG5rN8qSpycbl7zutlC76rGcWn1a58pj0WqnPNZUx6At1N7turXyq7VdniYvS6vfkhkj+XWpVbY8v9p1r9X/Qp8J7etuu8Sxad6PtGLrxftVX7qXymPRvA56qd+0+kxrcfhze3+i/qkv3TsovpQWYZMnTwYAzJgxI/qaTqdDJBKBTqdDOKx+c6b+zWE2qKbnaKT3Nw6Lenvt5uyEz83pRlny9GTjktdt0mepHsup1ad1rjwWrXbKY011DEz6rG7XrZVfre3yNHlZWv2WzBjJr0utsuX51a57rf4X+kxoX3fbJY5N836kFVsv3q/60r1UHovmddBL/abVZw6z+seen9v7E/VPfeneQfGl9OuIu3btivn5+uuvo/+ln7dCuxETigsV0yYUF6LQ/vP6PeQcsx6VzgLFtEpnATxtyv8yW+ksgN2YLTk3FG6PW1aFswD7XW2oSDBdn61TjWu/q01yrrzu2j3Nkrrkx1ptEdvv8mO8U3nOKLVrv6tNNXZ9tk5yvlrd8raKz6vd0xxTl1bd8rrU8o93FmC/y6+YJtQvPpb3g1qfy89Xq6vSWQCHWS+5btXKVrqO1a57q0b/24zZ0fZVdsadaLvkx/LYtO5HWtdnjsaH9p7Ul+6l8li0rgOtxU5P0eqzfFvf6VOintKX7h0UX0qLsJEjR6r+0M9brtWIpTVlMTeACcWFWFZT9rP7Y9BD861YVF0a84FFeIrYIbkWxbR555bg6Q93S86dvnILFlSNUcw/raIIs1fXYVpFUULp05/agoVVynHNO7fjKYbic6ev3IK5k0qi+Vds2iWpS34sb+f8V3bEjX1c0QBcOT6xuAFg9uo6SSzi/AurSzH9qS2S8+e/siNuWxdVl2L1J3skr493FuLaU4qxYtOumLrU6l5UXYqbX0w8/9xzSzAsT3n8p1UUYcWmXar9oNbn8vMXVpeiwlkYfx7mWyXXbbyy413Hate9NTtL9Rp44v1vMK2iCM9/sgdzJ5Xg870tmFZRFLMQi9cvwrFSbFr3I63rszcfU9+X7qXyWLSug956TL1Wnw12mPtMnxL1lL5076D4Uno6IgA8+eSTeOCBB7Br1y588MEHGDlyJO666y4UFRXh/PPPT3ecPYpPR+wZwv4Urf4gcswGFNp/3vtTRPcC6+yPHKV9wjrT4u0T1urv2ItL2KNKXJa7LRTd58pu0k6X7xMmzusNhNDsDcJh7tqDTNhzTNgHrNUfW1e8ujv27lKO3WbMRoPbD6upa08ySZxx2iWPRVpXx15cjs59wly+IApF+4TJxyC6T1jn63bRPmHiuqL7hFm79vYSlyXsEybeR0zpfIdZ37E/mrsNNrNesR2BUDtcvs54zB37YUX3MYvuExaEzZQNkz4L/lA7vG1h5FoMMBmyov2WYzbAobBPmFBXbpx9woTxFOpK9DpWu+7jXQPCPmHh9ggiiMCQpbBPmMUo6Qd5v2jFpnU/Urs+e1tfupeKY8kV7RMmxOboY/uExeuzvtSnRD2F8zx1mVgbpLQI++c//4l58+bhL3/5CxYtWoQdO3bg8MMPx2OPPYbHH38c69ev74lYewwXYUREREREBPThR9Tfe++9ePjhh3HLLbcgO7vrj3PHjRuH7du3py04IiIiIiKi/iblB3OUl5fHvG4ymeDxeLodFBERERERUX+V0iKsqKgIW7dujXl97dq1OPLII7sbExERERERUb+V0jNkZ86cienTp8Pv9yMSieB///sfVq1ahSVLluCRRx5Jd4xERERERET9RkqLsN/97newWCy49dZb4fV6cemll2LYsGG4++67oxs5ExERERERUayUH1Ev8Hq9cLvdGDRoULpiyjg+HZGIiIiIiIA+/HTEU089Fc3NzQAAq9UaXYC5XC6ceuqpaQuOiIiIiIiov0lpEfbuu+8iEAjEvO73+7Fx48ZuB0VERERERNRfJfU3YXV1ddH//+yzz/Djjz9Gj8PhMNauXYtDDjkkfdERERERERH1M0ktwsaOHQudTgedTqf4a4cWiwX33ntv2oIjIiIiIiLqb5JahO3atQuRSASHH344/ve//2HgwIHRNKPRiEGDBiE7OzvtQRIREREREfUXSS3CRo4cCQBob2/vkWC0LF26FHPmzMGf//xn3HXXXQA6/g7t+uuvxzPPPIO2tjacccYZuP/++zF48OCky/+6wY0ivRm5VmOaIyc1Ld4AGtwBuPxBOCwGFNqMfXIM9jb70OILwuULItdqQI5Jj7ZQO1p8ynGL25VvMUCvz0KrPwSXL4h8mwFWox6t/hB8gSAK7WZ4AmG4fEHkWQ2wmfRw+0No8QWRazHAbtbDEwih2RNEQY4BZr0+WpaQ7g+F0NiqkG41wGbIhicYRou3I3+OWY9gezv8wTB00KE9Arj9IeSY9bCb9TCFQvi6NYjhOQa0y+qyGbMRbA/jJ6W6ZLEKx+FQCD+2BjEgxwBLZ363P4hCuwmBcGcfmjvytoVCaGgNYlCOAQaFsn2hEA60xtY1wG6AxRA/lkTqdreF0OINIs9mgM2oUFZbCM3eIAbnGKBXiE3ot4E5Bhj1HeUhAkQAeNpCsJv1yNYBFn02WjvH+5AcA6BQVjAUwv7WrvmgNp42Yzb87WEcaA2iKMeAgFK/BTv6QdJuiwF2U0e7Wnwh5Fn10Xkp1GU3dfWLUFYkFMJe0Rh4AyE0e0NwWPRwmA1oC4bRLMyXzrls0AWhyzLC3dlu4dxD862K14zDYoDFkI1WfxAtvhByLfqOsjpjGZJjQLZCO8Xl7XP50eQJwOXviM1qyEaDuw1Wkx75ViMGO8zRvN81eWPK8gZDaHIrt1N+vjj2PIsBBtH1LoyRJxCAQZ/8PU4ptnjtzLXqkWMywBcIR/uxa4xj71Va91+tdK3YuiOZ2MRzzd0WRJ7ViECoHe62UErtUoslz2KAyZANly8YnVvi+dDdPu1ObN19D5VfM/J53h0Hy3s9UaaktE8YAOzcuRPr16/H/v37YxZl8+bN63Zgch999BEefPBBlJWVSV6/7rrr8Oqrr+K5555Dbm4urrnmGlxwwQXYvHlz0nWcd+9mnDxmBJbWlGFYniVdoZOKvc0+zF5dh407G6KvTSgu7HNj8G2jBze/uB2b6xujr1U6CzC1oggzVtXCGwhL4ha3a3i+BU9ceTxmr67D5vpGFNqNWPm7EzF7dR2+/LEVK393IuZ0lm01ZuOeKeV4dPOumLrmTirBolc/w91TyqNlidMXVpXi4Q2f49ZJYxTThVgB4F+Xj8O/Nn6NySeMVKxrYVUpzLo2BHTZuCVOXf/+307MOG20Yl1zJ5Vg+tNb0OAORPO/um0Xpo0/ArNX16F2dzPumVKOu97ZqVj2Wzu+xf/75eGKZS+oGoMbntuGPU2+hPpFnq5W99SKIty0ug5La8oU+2VqRRFe/GQ3bjzzqLhj4G9rRZbDjHlrduBShf4dX1yIP518BK58/GNcWD4UV4x3xu3jhzd8jsknHBY3FmHuCf2ya18zBjuGKJa3oGoM/MF23LpmR0rtFtcljOcTH34X7eM/rfwkOt5zJ5Vgxqpa3HZeCR7dvAvHHpqLC8aNwC0K19Ci6lKMLLAp3guU6p5aUYTXtn0Xd+4J5e1u9ESvK/l8uOyR/2L0kBwsri7FiAJb3OtbPo/l7RTOF8cuXN+3rlEe0xmrtiDPakz4HhcvNqV2dt0/PtO8Vy2rKUMEUL3/at2ftWLrDq26xeni+6ZwfS9/40tJXMm0Sy2WrvHdFtPuxdWlMGZn4cZu9Gl3Ykskv5p414wwz7vjYHmvJ8qklPYJe/jhh/HHP/4RhYWFGDJkCHQ6XVeBOh22bNmS1iDdbjeOOeYY3H///Vi4cCHGjh2Lu+66Cy0tLRg4cCCefvppXHjhhQCAL774AkceeSQ++OADnHjiiQmVL+wFMPwvzyLLZMWE4kLcO6Wc/0LTw1q8AVyzqlZyUxb0pTHY2+zDjc9L33AFFc4ClI/Ix33r6gF0xH3HRUfjhue2Rdv18jUVWLb2i+j5/7p8HFZ0ftAV/z8AXHOqE7W7mxTr6vgQNwa3vLQjbvqS6lLcJHsTlccKALW7m1A+Il+1LrWyEkmfVlGEKx//WDG/Vju1yp515micd9/mhPtFnK5Wd4WzAFdUFEnGRJ6+NMF+UetfYSwuOfbQlPtYPve08o93FuDs0qGY8+KOlNqtVNf4O96NHsvHe9aZo6PzfuONJ6u2c2lNGea8sF3xXiCvO5ExWFpTFrNAE6cLsSaTN97x8guPlny4lF/T8vIWVo3ByX97L6F73HdNXtXY5LFrzW1xPy65oBSv1f2AjfXK91/5fUyevviCUs3YUv1GTOu9QR6buN1qfZBIu+RjIo9Fa3yvObUYkx/6b0p1dzc2rfxq9rn8mPns1rjt+vvFY1P+Ruxgea8nEuuz+4QtXLgQixYtwo8//oitW7eitrY2+pPuBRgATJ8+Heeccw5OO+00yeuffPIJgsGg5PXRo0djxIgR+OCDD+KW19bWBpfLJfkR27CzAQ3u2EfwU3o1uAOKN2Wgb41Biy+o+MYEAJvrG1E+PC96vGFnA5o80nbps7Mk5w9ymKLH4v8HgPLheXHr2lTfCF+wXTXdHQhrxirUoVWXWlmJpA9ymOLm727d+uwsybFWv4jT1ere3Bm3Wnqi/aJVT/nwvG71sXzuaeXfWN+IQXE+RCXSbqW6xMfy8RbPe612tvpDce8F8roTGYNWfyihuZlM3njHLb6gJHa1fhTmIpDYPU4rNnl6InMuGmeOSXEBJsQmv4/J0xOJLVVa7w3y2MTtVuuDRNolHxN5LFrjazMp/118InV3Nzat/GqaPAHVdjV5Un8/Plje64kyLaVfR2xqasJFF12U7lgUPfPMM9iyZQs++uijmLQff/wRRqMReXl5ktcHDx4seXy+3JIlSzB//nzVelv9wZTipcS5NPq4r4yBy6ceR1tI+uu4LtmHj1bZ+W5/WPH/lcpKNpZkYu3puuRtE+fXqlveZ1rpWrG0JlG3PG65ROvSqqct1J5U3PHKSCY2tZi02i0/V21ey9Mz3U6t8sSxJjuP1ea1UrpabFr3uGTbmcicSzSv/D6WdGzduH9rvTfIY0tnu+Rxy2PRGl+1dM0+7WZsWvm7U7dWuvq5B8d7PVGmpfRN2EUXXYQ333wz3bHE2LNnD/785z9j5cqVMJvT84ehADBnzhy0tLREf/bs2ROTJ8dsSFt9pMyh0cd9ZQwcFvU4THrpZeQwS/9tI0d2vt2crfj/SmUlG0sisQp19HRd8raJ82vVLe8zrXStWHKSqFset1yidWnVY9JnJRV3vDKSiU0tJq12y89Vm9fy9Ey3U6s8cazJzmO1ea2Urhab1j0u2XYmMucSzSu/jyUdWzfu31rvDfLY0tkuedzyWLTGVy1ds0+7GZtW/u7UrZWufu7B8V5PlGkpLcKcTifmzp2LqVOn4u9//zvuueceyU+6fPLJJ9i/fz+OOeYY6PV66PV6vPfee7jnnnug1+sxePBgBAIBNDc3S87bt28fhgwZErdck8kEh8Mh+RGbUFyIQjt/P7mnFdqNmFBcqJjWl8Yg12JApbNAMa3CWYDaPc3R4wnFhci3SdsVCrdLzt/vaosei/8fAGr3NKMiTl2VzgJYDFlxY6l0FsBuzNaMVahDqy61shJJ3+9qi5u/u3WHwu2SY61+Eaer1V3RGbdaeqL9olVP7Z7mhMrSKkOpbiXjZWMiL0ur3Up1iY/l4x0Kt0fL02pnjlkf914grzuRMcgx6xOam8nkjXecazFIYpdf0/LyLIaOt91E7nFascnTE5lz0Thb21Tvv/L7mDw9kdhSpfXeII9N3G61PkikXfIxkceiNb6eNuVvwhKpu7uxaeVXk28zqrYr35b6+/HB8l5PlGkpLcIeeugh2O12vPfee7jvvvtw5513Rn+ER8enw69+9Sts374dW7dujf6MGzcOl112WfT/DQYD3nnnneg5X375JXbv3o2TTjoppTqFp0bxj0R7Xm7nE8LkN+e+NgbD8ixYVF0a8wYl/JH+ik27AHTFPdhhlrRr+sotWFA1Jnr+7NV1mDupBJXOAsn/A8CKTbswraJIsa5553Y8cU5cljh9YXUp5r+yAwur1GNdsWkXrjnFiS9+cGFaRVHMBxbh6WYHXN64ZS2qLsWdb30RN33euSWYvbpOkv/hDfXR2IV2xqv78c1fxy17QVUppq/cknC/yNPV6p5WUYTZq+vijsG0iiIsff0z1X75en8zFlaV4vO9LYr1jC8uxDWnFGPFpl14eEO9alnzX9mhGosw94R+2fzVj6r9dmi+JeV2i+sSxlPcx+LxnnduCaav3BIt77mPdqu289B8q+K9QKnuaRVFqnNPKG9xnGtWiLXS2fHUt0PzrXGvb6V2iY8XV5diWJ5FErv8mpbHNmNVbcL3OLXYlNqpdv+Q36tOGTVQ9f4rv4/J0xOJLVVa7w3y2MTtjnd9J9ou+ZjIY1Eb38XVpThsgDXlPu1ubFr51Qx2mONeM4urS7v1mPqD5b2eKNNSejpibzr55JOjT0cEgD/+8Y947bXX8Nhjj8HhcODaa68FALz//vsJlyk8AaW2/nsUDS3kDSHDhL1DWv1B5JgNKLT3zb1DhH3ChDgdZn3073qU4ha3K0+0T1irv3OvJ4V9wlpF+/q4/SG4OuvK6dzvqqVzvythb65WXxA5nft++UMhHHAHkW/v2g9LiNVu7NhXSojVEWefMLtZj5zO/a52uYM4xG5ARKGsYHsYDe6OvbnMsvRorN6u43AohH2y2DxtQQywmRDs3LNKyNsWCqHRHcRAe9c+YeJ2+kIhNLV2HQv9kmc3wJKdDXdnP8r7Lc9ugNWgXre7LQSXN4hc0T5h4rqFvZYG2bv2CROnC/1WYDfAlMA+Ya3+IIbaDdAplBUMhfCTu2s+CH3sMHfuOSUaT3vnPmFN7iAOs3ftEybpt2DHmCi1W9gnLNeq72q3eC529otQViQUwg/urvOj+2eZ9XBYOvYJE/akUtonTDw+SvuECekWY9c+YQ6LvisWlTGIu0+YWQ+rsXOfMKMe+TblfcLEZXk791ZTaqf8fHHsuaJ9wsTXTaOnDWZj8nsvRWOL02+SfcIseuSYO/YJi9bdOcZK9yqt+69WulZs3ZFMbOK55mkLItdiRCDcDk9bKKV2qcWSK98nTDYftMrW2ourO7F19z1Ufs3I53l3HCzv9URAZp6OeNAvwoTNmletWiXZrFnt1xHlMtHR9POmtkeKDsAshf1ukt3LKZW9XLT2henNvV3U9m667JH/Rvdqku8jNXdSCVb+9xtcOf7w6PnCXm23vhS7R9aCqjH47oAPD2z4P8292hZWleKp97/G//vl4bjlpcT2bhKnXzX+cAzNs2D+K59ic30jRg2y46HfjlMtK5l9hYQ9jP76n08Vy9MBinHF29epJ/eB6q507mnUk/Oc+yORGOcD0cGhzy3CZs6cmVC+f/zjHykH1Bu4CKOepLVHylmlQzHnhe0AtPf5UdvLqdKZ3F4uWvvCyPc/ksfdk3u7aO2PJN6rSWkPK/m+YfK92sTk+2d1dw8ztX2nllSPwWvbf8DGzrS3Zk7A7S9/qlpWvP2zlPYVUtvDaLyzEGeVDsHNCvuECeMt/hCotj+eUv5MSueeRj25hxH3RyIxzgeig0ef2ydMvB9YvJ+tW7f2SKBEByutPVIG5XTtO9SdPayS3ctFa18Y+f5H8rh7cm+XZPZuUtrDSr5vmHyvNjH5/lnd3cNMLfZBDnN0AQYAoXAk5f2zlPYVUpsfG+sb4i5MhPEWU9sfTyl/JqVzT6Oe3MOI+yORGOcDEYkl9fii9evX91QcRP2W1h4pyexxo7mHVRJ7uSS7J02y6d2R7N5NWntYJbMPVXf3T1OrK937XcnHMNm9viR1yfcg6sF9oLornXsa9eQeRtwficQ4H4hILKWnIxJR4rT2SElmjxvNPaySeCx0snvSJJveHcnu3aS1h1Uy+1B1d/80tbrSvd+VfAyT3etLUpd8D6Ie3Aequ9K5p1FP7mHE/ZFIjPOBiMQSXoQtXboUXq83obwffvghXn311ZSDIupPtPZI2d/ate9Qd/awSnYvF619YeT7H8nj7sm9XZLZu0lpDyv5vmHyvdrE5PtndXcPM7XY97v8GC9K02frNMtKZl8htT2MxjsLsd/lj1tXrmzRpbY/nlL+TErnnkY9uYcR90ciMc4HIhJLeBH22WefYeTIkfjTn/6E119/HT/99FM0LRQKoa6uDvfffz9++ctf4pJLLkFOTk6PBEx0sNHaI+XkUQMV97sRS2Qvp2T3ctHaF0a+/5E87p78A/Jk9m6S7yM179wSrNi0S3K+fK82cXnC/lmJ7LWktYeZ1h5Vw/IsmHtu1x5D05/aktL+WfH2FVLbw2hh9RhUOAvj1iV/yIba/nhK+TMpnXsa9eQeRtwficQ4H4hILKmnI27btg333Xcfnn/+ebhcLmRnZ8NkMkW/ISsvL8fvfvc7TJ06FWZzevaVyAQ+HZEyQW2PlHj73Sjt8+OwGGA2ZMPlD8Ll6/5eLlr7wvTm3i5KexD5giE0eTr218np3DeqxRdCjlkPiyELkQgwwNYR4/dNXrg6z8+zde0TJt67qdUfgNlogEmfFc0r35tLqLs91I4DviAGWgyIyPaBUt2jShSrpy2EQrsJ3kAYLn8IA+x6xb3W1PbPUtvzSGmPKnF58v3uci0G1QVVsvkzKZ17GvXkPOf+SCTG+UDU9/W5R9QL2tvbUVdXh2+//RY+nw+FhYUYO3YsCguVv2bv67gIIyIiIiIiIDNrg6SejijIysrC2LFjMXbs2DSHQ0RERERE1L/x6YhEREREREQZxEUYERERERFRBqX064j91Vc/ujA0rMchoj+Ip58P8R/551r0HQ/HaAuhxdvxsIMcsx6BUDuafUHkWQwwGbLh8gWjD16wm/TwBEJo9nTkd8geYCA8ZMLl60i3mzvyt/qCKLCZ0BZuh8sbhMPa8VAIoe58mwFWoz56bp7NAJvoWCjLGwihyRPEALsBFoMov7XrQR8tovyRUDuAIJBlhDsQlpSFUDt+8gWRbzFA3/mQB3nczZ7Y2PLtXQ+/EOdvC4XQ0NrVj8I1Jjw4Q8grTovXZ6FQO5rijEGOMAbeEPJsetiEWOKMqdWYjUZ3G6ymjvFzB0JwdT7kw2bIhicYloyBu7OsPKte0m4htmAohJ/cIRTY9TDpFcagrWO8C+0mBMLt8AbCcFg6HgriCYQQaQegA3QAIgC8bSHkWo0w67PQKsTdOT88nQ8kkbd7hF2PkD42NlOoHQ3BIOymrvFWmhs5Zj2CnX081GJASGH8I6F2NHQ+JMZiyEarP4gWXwi5Vj1yTAb4AmG4RA848bSFEAgFYTPGzrVg5zWlNNfk80F4oIHLH8QAiwHZCrGFOx+e4rAY4DDp4Q+G4Q6EOx64YjbAZMgCRA9vUZtrgVA7WjrLKux87L1Qv/BavAcqKJUnPBxF3A6lciT3Iqte8XpXenCLvM9bfEHYjHros3VodLdJHvrTEqcsLYmMgXh+qPWRnPxhNvnW1B+0onVv0RoDtXYn266eLKsv+7m0sy8THqwkXAfyzyXUu7gIE7ngnx9gQslwLKouxcgCW2+HQxm0u9GDOS9ux+b6xuhrlc4CTK0owoxVtfAGwqh0FmDupBLMfr4O9156DG5dsy0m/9xJJZj+9BY0uAPRR3mPLLDh20YPblYo/4rKIuigw51v71Cse/7Ln+KRy4/D7NV12FzfCKsxG/dMKcejm3cp1r3o1c9w95TyhPIvrioFYFRs98KqUjz5/te49rRfRMuS1zX3pR2499JjoumFdiNW/u5ExfwLq0rx9ze343/fNEcfIx4BFPtEq88WVI3BbWt24I6LxsYdg1tf3I57Lz0GsxRiURrTyx75L0YPyYlJS3YMFlaV4oVP/g9/OHmUYv7a3c24Z0o57npnp2Lcd7/zJWqOHa5YtlJs8nbU7W7AoJJDcItCuxdVlcJhNGJWZ5+qtWNB1Ri8uX0vLjnhMMWyFlaV4v9v78zjm6ry/v/JvjZtSWSTxWoqKKRYN9QuLsMMOqK2Mi64sPqbGQdkHFwQFVHZx3F0UMd5fISijw6KIuK4MI8KAi2MPkKxbGKrCCibrW3TtEmz3d8fyU1vbu6S26Zt2n7fr1fFm3PO93zP95xzc0+Scz5LP9wf68+pBTl4aF0Vlk3MQ1nF/oT8d19xFoZkmfGQQH/OnzAKCzbsjRu3QuPhWIMXc9dVYVt1Lc7ub8VLky8UHWtz367Czy1+vPHbS7DgvX2CdT6yfg8evvZcDM4yiY41boyLch2YeaUT01f/H1r8IQCRo8WXTcxLeKgRs7ek1AWtRh1rBwvXDvdeJNVHQnER873AaceMwhx4WkN4ufw7UVtyKOkDdnyIxYiP2D14SakLwxS+H4vFXypmUn4qzS9FKm2lM32lnemM3Dwgup92nY7Y22BPQBl671qoDWYUOu1YPjGPvhHrI5x0+zBn7e64GxVLgdOO/GHZeH5TDYDIDWzB9aPwOO/BjoXVrZrxypex62UT8xIeVFiKnHZc4xqEh9fvFax77tUjsXzj17Gys65yovJIvWjdi0pG45F39yaVvyjXgWtGDxSsu9Bpx9JSV8JDMzedH4eVUy7EKt7DIjf/klIXip/6DACwtHQ0PtxzHNtE8krFTKidcr5xEepTts/4ae3pA37cuPnlyk4ryBGNoZBv/HbI9dmTN4zGVU9vaVc7+Onc/ixw2jFdwvelN7rwYdUx0f6W689lE/Mw7509sQe6j+cUS87BBdePwpG6FsnxOK0gB69s/x5LbnSJjjW5mAORB8vnJuXHPuH/ob5F1F5k3J/AtprahDT2AfWBt79Keqzx4yLlu9S9hrUl9Y1YY4sfs9ZUJt0H3PHBjxEfqXtwodOOp28+L+lvxH6sb0n48IVrSypmQn7y2y2XX4pU2kpn+ko705ljDd64ewmXQqcdf/7NGFoMy9AVpyMq2hOWn5+P888/P+HvyiuvxO9+9zscOHCgU5zsaspr6uD2BbvbDaKLqG/2C96oAKCipg75Q7Ni1+U1dQiGGNH85TV16G8zxF03+YKi+bfV1Ik+XFTU1EGrUceVzR+aJVm3NxBOOv+26lrRustr6uDxhyTr4sehv80gmb85+u1BJK9R8IGczSsVM6F2yvnGRahP2T7jp7WnD/hx4+aXKysVQyHf+O2Q67PWYLjd7eCnc/uzQsb3/hkGyf6W688mXzDugU5uDgZDjOx47G8zYGt1reRYk4s5AGytrkWtxx+7lrIXGfeJD6asnUZvQNFY48dFynepew1rS4paj19RH3DHBz9GfKTuweU1dahvFi/Lxy1z75CKmZCf/HbL5ZcilbbSmb7SznSGfy/hUl5Th0ZvoIs9IoRQ9HPEkpISwdcbGhqwa9cunHfeedi0aRMKCgpS4Vu30uSjAdpXkFtwcx9cAaBJ5ubl8YXirt0y+fn2peqSytue/Erq5sNvF7/dUvaUtqOjvvHh18/1Xa6/O9IHcmXlYsgvz7+Wa7eSPlBiC5D2vcP9zbsfJ+NbSOY3Hqy/SseKUFu4/knZUxrzjsYtGd9jtmTe89zt6INk7cvdg5V8KCrnl6zf/HbKxEXJs0IqbaUzfaWd6YzScU50D4oWYQsWLJBMf+SRR/DYY4/h008/7ZBT6UCGUdfdLhBdhM0oPQ0M2vgvjDNM0mPDatTE25fJz7cvVZdU3vbkV1I3H367+O2Wsqe0HR31jQ+/fq7vcv3dkT6QKysXQ355/rVcu5X0gRJbgLTvHe5v3v04Gd+CYekFDOuv0rEi1Bauf1L2lMa8o3FLxveYLZn3PFs7+iBZ+3L3YLl0JX7J+s1vp0xclDwrpNJWOtNX2pnOKB3nRPeQ0iPqb7vtNuzZsyeVJruFQqdd0U2f6NlkW/QodNoF0wqcdlQebYhdFzrt0GpUovkLnXaccrfGXWcYtaL5i5x2nHT7ROsOhsJxZSuPNqBAom6TTp10/qJcB06J1F3otMOq10i2kx+HU+5WyfwWvYaT14cip0M0r1TMhNop5xsXoT5l+4yf1p4+4MeNm1+u7Cl3q2i6kG/8dsj1GfchXGk7+Onc/iyQ8f1UUyuKOtCfGUYtinPbxovcHNRqVLLj8ZS7FcW5DsmxJhdzILLHxWFt298iZe+U24eiXOFxX5zrQKZJp2is8eMi5bvUvYa1JYXDqlfUB9zxwY8RH6l7cKHTjmxL8vuHbDL3DqmYCfnJb7dcfilSaSud6SvtTGf49xIuhU47MmUWaUTXkNJFmEajQVjm08d0hz05hg7l6DsMsBmxpNSVcMOKHZRQfih2/dh1ozDztV2YP2GUYP7HrhuFueuqYteLS10Ykm3GYjH7hTkYlGlKeNBi6575enxdq8oPYVpBjmjds9dUYmHJ6KTyLy4ZjYKzHMJppS488/HXcbb4dfHjMHddlWhcFpe6cP9bu2PXBU4HFpUK25aL2cISF2avqZTsA6k+EurTueuqBNOU9sHiUhde2PwNFpW4BPOz/y/U349dNwpv7zwqmi7kG78d/977Y1zdfN8MKlVS7VhY4sI///O9pC1uf04ryMHcdVWi9ob3M4naEhq3/LqGZJuxbGJe7MFu5mu7RO0tKnVh5mu7MHddFR6/XnyMrN/1A5ZHD6MQnZ+cGBflOnDPVbmxayDyQLl8Yl7cIQNS9gqckfz8B1TWzuAsU9y9SG6s8eMi5nsB514jZUuKTLM+6T7gjg+hGPGRugcvKXUpOqb+dIn4S8VMzE9+u+XyS5FKW+lMX2lnOjM4yyQ5D+hQjvQgpacjLlmyBBs3bsTWrVtTZbJLYE9A+eLgUQw+rR8twPoofI0aVqvL7Q0gw6iDjaMblMnXqDJqY/pZjS2R/JkiOmFNvkh6hpBOmLctja0709ymC9bkS7xm87f4g2hoieiIsVpdTRzdoIjGVVt+vk4Y1xaiOj9ZHO0mvt+sZhXXF37dbP7WYBB1nrY48nXC2Lw2o7BOGNdWMKorJdQHrG8NLREtr5i+kkifWvQa1DW3wqSPaG3FdMIMWlj0EZ0wbh8I6YRxfWN1wvpZtTBqBfqgNQiPL4B+FgMCoTC8/hAyotpVCTphDNDiDyHTpINRF9EJc3sjWldWI0cnjNdurk4Y1ze+TpjY2LBxtLsGcnTCmnhjpy4aQ5OeoxNm0iLDGNEJY/OzvnJ1wuJjFplTQmONPx5Y3aEmX0RXTCPgWyiqccaW5+qEZRh1MOnUYCR0wri2/MG2Ocl+es/Wz74mpxPGtcfXCROzI6RZKGZLyB4bc7c3AJNeA51GjZ+bW2E1Ct8L2qMTJtUH3PEhFSM+cfdgoxbZlo7rhCUzlpLxU2l+KVJpK53pK+1MZ1idMLYP+M8lhDhdcTqiokXYihUrBF9vbGzEzp078cEHH+Cjjz7CuHHjUuZgV9AVgSYIgiAIgiAIIv3pirWBoo1PzzzzjODrNpsNI0aMwNatW3HppZemxDGCIAiCIAiCIIjeiKJF2KFDh+QzEQRBEARBEARBEKKk9GAOgiAIgiAIgiAIQhrFi7Dq6mqsW7cu9q3YBx98gOLiYlx00UVYvHgxUnjOB0EQBEEQBEEQRK9D0c8R169fj5tvvhlqtRoqlQovvfQSfve73+GKK66AzWbD448/Dq1Wi7lz53aWvwRBEARBEARBED0aRd+ELV68GA8++CB8Ph9efPFF/P73v8fSpUvx0Ucf4f3338cLL7yA1atXd5KrBEEQBEEQBEEQPR9FR9RnZGRg9+7dOOussxAOh6HX67F7926MHj0aAPD999/j3HPPRUtLS6c53BnQEfUEQRAEQRAEQQBdszZQ9E1Yc3MzMjIyIgXVaphMJpjNbeKHJpMJra2tqfWQIAiCIAiCIAiiF6FoEaZSqaBSqUSvCYIgCIIgCIIgCGkUHczBMAzOPvvs2MLL4/EgPz8farU6lk4QBEEQBEEQBEGIo2gRVlZW1ll+EARBEARBEARB9AkULcKmTJnSWX6kBd+ccGNQSIvTs83ymYm0oLHFj1qPH25fADaTDg6LHplmvWi6UatGU2sQjS0BZJp0sBq1aPEH0dAShM2khUWnQYPXjwyDDjqtGm5fEG5vYt5MsxYZBh28/hDcvgDsJh3UWjWaePkRDOMnbwAOkw4qgXR/MIiW1iAyTQZ4/CF4fEFkWrQwaTTw+ENxeT1Rv/tZdTDptHG2LHoNEA7hWFMAWRYdLPq2dEeGDgatNqHuQDAILQKA2phQly4YxOGmAPpl6GBUa9AUTc+y6GDWtvmWbdXBLOCLNxRCvSeALLMOZp0Gzf4QGnnlm3wB2Iw6mPQa1Db5YDVG8sZ8Metg0WnQHAihsSViy2Joi0OmWQcr95oXp2yLDmZOHAZk6KDVJvra0OKDXqeDXqPGz81+mPQamHQa6NQqeKJ1s7ab/UE0NAcwMEMHjUBM9cEgDjUFYM/QwchNN+uQYdDCHwyjxR9Ciz8Em0kLvUYFI1QICYwNdTCMk9FrQzS9yRdEhlELlQpgAIABVCogw6jD4CxTbNz/UN8iONZ+bg7AbjGgNRSG2xuJv9WoRXNrEA3RGFsNWvgCYbh9AWSZIvOAb2sI5x4pNwdPun2ob/bD0xqE3aKP1N0SycvaErPBfT3TpINRp4HbF4jFwazToCUQGS82kw7ZZj0G2IyCvlkNWug1ajR4/bAa4+8F/HHMjrXWaBwyTdGx5wuKtlPs3uRpDSDLrIc/GIanNZhUWT4/1rfE3YsyjMm/Tym9Ryr1Tao8v/+UxrAjdLRdBEEQnY2iRVhv58YXd6B41FAsLnVhuN3S3e4QMhxr8GLuuipsq66NvVac68CyiXkYnGUSTC902jG1IAez11SixR9CodOO+RNG4Q+v70Stx49Cpx0LrhsFqIAH11WhoqYuruz8CaNw39rdWHD9KJRV7EdFTR3yTrdhxaTzMU8g/6ISFz7Y/QPuuOxMPCKQvrjEhUyjBvPW70F5TR2GZpvw6oyL8dD6PQl5pxbk4In39uHlKRdhrlhdXx1C8ciBKKs4FOebUP6/lrjghQYPC9S1qMSFIz/Vor9tAOZG0x1WPV6/65KYb+y1kO2FJaMx/929ePCakTFf+OW5+R+7bhSON3jx0rbvBNv90LoqLJuYF7Ml1Z9CcRo30oFHJ4wWjdtvX/0Sp9kMmFaQgztXfYH8YVmYdaUTvkAYM/+5K872+p1H8MDV54raOvpTLQbYBsSlm/UarJxyIf6+uQbbOGWudQ3Eg+NH4mERW/+z/Tv8eswQrK44hHJOeoHTjmkFOfjn54dx29jhWPP513jsulEYbrfgcF2zaJ8Gg614dMPepGLM9tejGwTGbfQeKTcHj9Q1Y976Pag80oAVk/LxzCffCNp68bMavPF/P8Re/+U5/TF/wrl45N292FZdC7NegxWT8pPq/yWlLgwT8Y2N26T//hznD8sSHCv8usTq5raTD1v3zsP1WDEpH3/+98Gky/IR689k3qfac49U4ptY+eUT88AAsbT2xLAjdLRdBEEQXYGiI+qzs7OTOojj559/7pBTXQ17DOXQe9dCbTCj0GnH8ol59I1YGtPY4sesNZVxb7IsxbkOPHXTGNz/1leC6QVOO/KHZeP5TTUAIg800wpyMOOVLwEARbkOXDN6IB5evzehbKHTjgevHonlG7+OPUx8dv/leOTd+Adbbv6lpa6EhQc3fdZVTtz60ucAgPdmFcTZ5vs9l1e3XF1Svm174ApJv/i2Vk65EKs4D1H8a375BdePwuPv7Usqf5HTjl+7BmGeQMwLnHZML8gRLcvvT6E4ybV1wfWj8Mu/bo2zVeC041rXIBxr9MXZXibTn0L9PesqJyqP1CeUkYuh1Nhhfa08Uo/8YdnYfaQeyybmJSwOufYWl7pw+VOfCdrix1jOt2UT8zDvnT2ic3DZxDw88PZXqKipE20/a4uNv1i8pMoLzec//2ZMwkO4UH6hsaKk7uJcB56blJ/wzRJ7b1Jals+P9S0JHwZx4yb1PtWRe2QyvknZX3qjCx9WHce2mkhaR+OgBLl2p7IugiB6L2l3RP2zzz6LZ555Rvavp1NeUwe3L9jdbhAS1Hr8gm+yALC1uhb1zeLpFTV1yB+aFbsur6lDf5shdr2tujbuJ01cymvqoNWo4x4mvIGw4MMFm9/jD0mmWwxtX0jzbfP9lkoXqkvKNzm/+On9bQbJa375YIhJOv+2mjr0F4l5RbR/pOLC7U+hOMm1NRhiEmxV1NRhgM2YYFtp3AAgf2iWYBm5GErVxfrK/lteU4cmX1DSXos/JGpLaf82+YKSc7DRG4iVF2s/a4uNPws/v1R5ofnc6A0kNf+FxoqSurdW16LW4497jXtvUlqWj1umP6Xepzpyj0zGNyn7/TMMsQUY0PE4KEGu3amsiyAIoiPQnjARmnyB7naBkMAt0z9yi+jWYDju2uMLSaZzafLG1+32yvgik86tm29bru6O+CbnF98WP0b8a6Xl+UjFXGlZpX3Ezc+1JeST0riJ2QGUx1DMLvtve3wT86WjvrlFYpqMLX5+ufIJ/S9zf+Dm72jd/Lq49yalZfnI9qdE+Y7eI2V9k0jvaAw7gly76b2dIIh0gfaEiZBh1HW3C4QENpn+sRmlh7ZBG/8lsNWokUznkmGKr9tmkvFFJp1bN9+2XN0d8U3OL74tfoz410rL85GKudKySvuIm59rS8gnpXETswMoj6GYXfbf9vgm5ktHfbOJxDQZW/z8cuUT+l/m/sDN39G6+XVx701Ky/KR7U+J8h29R8r6JpHe0Rh2BLl203s7QRDpgqKfI/YVCp122TcoontxWPUoznUIphXnOpBtEU8vcNpRebQhdl3otOOUuzV2XZTrwCm3T7BsodOOYCiMAqc99ppJp0Yh55qf36rXSKY3t7Z94xAMhUXzFkTrlqsrWd/k/OKnn3K3Sl7zy2s1qjhfpPIXOe2iMS+I9k+BRFy4/SkUJ7m2ajWqBFsFTjtOun0JtpXGDQAqjzYI+i8XQ35/cmF9Zf8tdNqRYdRK2jPrhRdWQjGW8y3DqJWcg5kmXay8WPtZW2z8Wdj2cK+T7f9Cpx2ZJl1S819orPDrkqq7ONcBhzV+fxH33qS0LB+bTH9KvU915B6ZjG9S9k81tcaldTQOSpBrdyrrIgiC6Ai0COPBbl6nQznSm0yzHssm5iW82bIncw2wGQXT2UM4VpUfil0/dt0ozF1X1XY94VxcepY94eGHzTvz9V2YVpATS5+9phKLSlyC+ReXuvBKxXeS6afbjLG0ma/vwsKS0YJ5pxXkYObruzB/wihRW/+9tSZp3wwAFkv49XnNybiyc9dVxdXNv+aWX1jiwszX4uMklX/+daMwOMsk2u6566ribPHTuf0pFKcn/rVXNA6LSiO+FnBsFTjtmHVlLgZlmhJsL/tov2R/8uMGAKvKD2HWlU4UOePH4zu7fsDiUnFbz3z8tWC7WV/3H2vEtIIcHDjWiMWlLgzJNkvaO17fkvAwLBZjqf5i65Kag4OzTFgS9WVV+SFMK8gRrHtxqQsrt30X9/rB424sKXXFbLPlk+n/JaUuDM4yCfrG7WOxscKvS6xutp38Qx649yaxdouV5XO6TH9KvU+19x6ZrG9S9q88+7S4NKUx7Ahy7aZDOQiCSBcUnY7YW2FPQPni4FEMPq0fLcB6EKwWTJMvgAyjDg6rsAYOm27URbSB3N7IdQZXJ8yohUWvQaPXDytHJ4wty82badIiwxjRCWvyBdCPoxPGzY9gGLXeiI6YSiBdTieMm9fTGoS7JYAsq64t3RtAhkkHa1Qn7Lgnoolj0bWl2zN00KsT8wfDIegQABPVCWPrsuo10IdDOOyJ6CeZojphTb6I3hVX54t/zZb3hkJoaG7zpTmqpyaU36zXoM7jg9nA8Ztjq5mjA8XqhnH7z8PrT/Y609yml9bkDeC0DB206kT7DS0+6HQ6GKI6YUa9BmaOThjXdrM/oivV39qmOcbtI30wiO/ZuPHSbcaoTlgghJbWiE6YVg20eFuRZTUn9M/PTS1oZTRwWPVxOmFWoxZqjk4YVJGfYAnphPHHGl8nLNau1iAaozHOiOqENUW1nXQC41ZIJ0xsDgrqhHnjbYnZ4L5u4+uEGbQw61mdsMj8zbYI64Q1+QKwRHXCGr1+WAzx94K4sRKtyxrVCWOvWY0rsXaK3ZuaWwPINOnhD4XR3BpMqiwfVieMO5aU6oQle49U6ptUeX7/KY1hR+houwiC6Nt0xemI7VqE+Xw+GI3CJ5kdP34cgwYN6rBjXUlXBJogUsGB425c87dtoukrp1wYO2ofAD76Y5Fofn5ePh/+sQi/5pSVy8+vSy6/VLqU32z6OYOSn6vfnvLgF3/dIpr+6ZzLcVZ/a9L2UkW6+kUQBEEQfZm0O6Ke5fzzz8fu3bsTXl+3bh3y8vI66hNBECJw99nw4e+N4e/L4XOqqRVFEvtN+HvfktnXk2x+qT1gyextUrpnM133iaSrXwRBEARBdC7tWoRdccUVuOSSS7B8+XIAQHNzM6ZOnYo777wTDz/8cEodJAiijcFZJtE9Ity9MUL7cvj5C8+K7IdKdu+b1L4coT1gUvkfu26U6L67ZPY2Kf3JcLruE0lXvwiCIAiC6FzavSfsgw8+wF133QWn04njx4/DarXitddew+jRo1PtY6dDP0ckehrHGrxo9Abi9oi0Btv22ojty3H7EvfOCO0fagkE0dAc2RNkMbTtleHvneHnZ/fS8PfWRPZpRepm91a1tAZhtxji9mjx97p0ZC+MEFL7ROJiZNIi2yy8v8jtCyDLpIM+umfQ7Y3EKcOoRSAYRr03gGxT255CtzeALHMkDr5AGG5fANbo/qQGrx/ZRs5+wuiesAyjFr5gED97gsg0a5FhiOw/dEf3aQntEVOpAEAFo1oVs8f1jY0bO3bYNJspfj8ZH3Z8sPmt0XY2RPeQOSzJ77WRi7FSuPbYfZq+QCi2v02Jb6kmlW3ljr2OtiuVtlJNOvuWSlLdzr4SN4LoStJ2TxgAhMNh3HPPPXjxxReh1Wrxr3/9C+PHj0+1f10CLcIIom9zpK4Z89bvQUVNXew19qS9YXYLjjV4MXddFbZV18Jh1eP1uy7Bk+/vS8i/sGQ05r79FZb/ZgwefXcvKmrqYNZrsGJSPsoqDsXlL3Da8fvLz8KwbDMefjex7oUlo/G7V3fiwWtGxsqytlZXHEI5z9a0ghy8/9WPuHfcCDwiYG9xqQsaAHMF2rm41IXhdktCXA7XNeNhgfzzJ4zC7S//B7UeP4pzHVgW/da1IzFWipi9qQU5mL2mEi3+UNK+pZpUtpU79lja265U2ko16exbKkl1O/tK3Aiiq0nbRdi3336L2267DSdOnMDLL7+MLVu24KmnnsIf//hHLF68GDpdzxJDpEUYQfRdTrp9mLN2d9wDM0uh044//2ZM3EPOyikXYhVvQcXNv6TUFfcAPusqJyqP1AvmL8p14JrRA/Hw+r2CthZcPwqPv7cvKVsFTjvmXj0Syzd+LerbI9eeg2v+Vi7aTv4Ji3PXVYnamlaQEztYpTjXgecm5Yt++i4X46dvPk/Rt0RS9gqcduQPy8bzm2qS8i3VpLKtjS1+zFpTGfeAzaK0Xam0lWrS2bdUkup29pW4EUR3kLYHc5x33nnIycnBV199hV/+8pdYtGgRNm/ejHfeeQcXX3xxqn0kCILoNOqb/YIPzABQXlOHRm8g7iGnv80gmb/ZH4pLzx+aJZp/W3Wt6AN5eU0dgiEmaVsVNXXQatSSvjFQiaY1egNxrzX5gpK2+tsMseut1bWo9fgF8wLyMa5vFi+r1F5FTR3yh2Yl7VuqSWVbaz1+wQdsQHm7Umkr1aSzb6kk1e3sK3EjiN5KuxZhf//73/HGG28gKysr9tpll12GyspKnH/++anyjSAIotNx+4KS6U2++MWJxxeSzs9bzLQGw5L5pdKV2uLnV5LOb6dbxhY/DvzycbZkYiyXrjQ/P05SvqWaVLbVLeO3knal0laqSWffUkmq29lX4kYQvZV2LcLuvPNOwdczMjKwcuXKDjlEEATRlcgdd59hjP95tdWokc5vis9v0ErfZqXSldri51eSzm+nTcYWPw788nG2ZGKsVHJALj8/TlK+pZpUttUm47eSdqXSVqpJZ99SSarb2VfiRhC9lXYtwlj279+PjRs34r333ov9/etf/0qVbwRBEJ1OtkUvqUmWadLFHSF/yt0qmd+i18SlS+ql5Tok9dKUaK8VRLXdpHxTQXgLMNtOLnJabafcrbFrOU0zuRhnW5TtW5GyJ6SX15V6a6lsayp15NJZky6dfUslqW5nX4kbQfRW2rUI++677zBmzBiMHj0a1157LUpKSlBSUoLS0lKUlJSk2EWCIIjOY4DNKKqltqTUhcFZpjgtr7nrqjB/wihRvbT739qNhSWjZfXSCpx2/K74TFx2lqPD2mvs6Yiryr/DohJxfbUMfeLCik3jn6QmpdX22HWjMHddFYDkNM3kYqz06HYpe0J6eV15OEEq25pKHbl01qRLZ99SSarb2VfiRhC9lXadjnjddddBo9Hg5ZdfRk5ODr744gvU1dXhvvvuw1/+8hcUFRV1hq+dBp2OSBCElJYaEK8xlsnRCeNqmLH6WVkcnTBWLy0jqhPW5AvAEtUJa/T6kWnUQRPT/WrTXvMGg6j3tOlfeaN6ajYRnTCoADVUMHB0woT01fgac5lJ6oRxfQsEw2gU0aTrSIw71GcmLWxRnTAxvbyuJJVtldK3605bqSadfUslqW5nX4kbQXQlXbE2UPZD/Cg7duzApk2b4HA4oFaroVarUVhYiKVLl2L27NmorKxMtZ9dwjcn3BgY0mJIB8RgifRGStSS+9CUbdHCpNNKitRaDVo0twbRGH3oNug0cHsDcPuCyDJrI6LGUZHiLLMWZn1EtBgMwABobg3CatBCrQaMWg2a/aG4unzBIOqa2q6bW4NoaAlgYIYOGm2ib/5gED81BZBt0cGsT0xv9kcElftZdTBqNPBw6jPpNaht8sFi0MGi18AXDqHBE8BpVgMYAC2BEFpaQ8i2amFUa9AULZtljog5e1qDaGwJoJ9FB6M2YrspGiezXgNvMAR3SxAZJm1MvLnJG4DDaoA/FHmgtxkjdTcHQmhsCWBohg4hdbyf1qgwdL1H+Jot726JCktzhKKzzVqYeHGx6DXw+HzQ6iIxYQCwn0sFQmEcPOmOiVZbjVoEmTD8IQYMwmCiPyRgGECFSJ9qEYZRp4E/HAbDnr/AINbnQSaMQCgMrVoFbzAEXzAMQzgMC8eWJvr7hBDn/IYwwyAQDqM1GIY/GIZeq4ZaHbGpUgFZPCHgH+pbEnxj0ahV0TMSVdCoI+39+oQ7Nk6545adB1xbAJBzmjVuTn17yhMTkrYYtPD4grE5xs4Trz8Am1HfFmNVW4wbWxLFloVs8UVoB9iMCQtlrz8Uaa/wQZCC9wK7SZcgcG01xr8X8O8d3PkvK5Ar44uUb6zts/pb5QsmQaY5fR/Q09m3VAoip7qd6Rw3giDEadciLBQKISMjAwDgcDhw7NgxjBgxAsOHD8fBgwdT6mBXcuOLO1A8aqiocCnRsxETtfzzxDz4Q+GYthMrxsvXSGJFav/fq1+i1uOPCcM+8d4+vDzlIjy64StBcV72+p+fH8ZtY4fHifaa9RqsmnIRXti8H9t4dS0qcWHxB1+h6kd3rK4Pv/oBs8eNFPRtUYkLr24/KJo+f8IoLP5gP/42KR8PSQjwjhyYgYUlo+EPhnHc7cPzm2tQUVOHodkmvDrj4pjYr1g7+aLErO27X98Zi9uMwjPBgMGzn1YLiu3u/K4Wt4w9A48I+LmwZDTuf+srHK33Cl5PLcjBQ+uqsGxiXlK+LS5xAWBEYzLzn7vi+vulLTX482/OE+2Drd/8iMtHDMKjG/YmpE8vzIEKKjz7qbCQs9TY44oQs779gRNTVghYTGB5cakLBgD3Jdl/Ur6w90junJKK8e+Kz8KQfibBGPPbJdR/LFIitEpEa7l58063YcWk8zEvyXaK+c6tqyNizSS+m35QnxAE0Rm06+eIRUVFuO+++1BSUoLbbrsN9fX1ePTRR/HSSy9h586d2Ls3UXg0nWG/chx671qoDWYUOu1YNjGPvhHrRUiJWr7x20vw3Ka2xYCcGC9XpFZIIJcvqMte5w/LThDalRLfjTzUj8YVf9kSq2tZqSvhQZabf6lM+qKS0Xjk3b2ybWOFfRd9cCCW971ZBUm1M5m4LSkdjQ/3HEe5iNiuXDsfvHokrn++QvC6wGnH9IKcuD6UFEx22vFr1yDMExFM5vf3Up4YMz+/VB8UOe24xjUoJs7M90tq7PFFiPm+sfctKYHlpaUuFD31mWDdSnxh65r3zp7YnJKK8Ru/HYvnNtUk1S6h/uMiJEKrRLSWn/ez+y+XnBP8dkr5zj6YP/D2V+0Saybx3fSD+oQg+iZpK9b86KOPIhyO6LA8+eSTOHToEIqKivDhhx9ixYoVKXWwOyivqUOTQt0aIr2RErW0GDRxD0xyYrxckVohgVy+oC57LSS0KyW+W15TB2+gTe+ooqYOHp4QMD+/XLo3EE6qbaywLzdvsu2Usw1EfkYmtABLtp1ajVr0uiJaV9KCyTV16C8hmMzvb74YMz+/lO/bauriHsD5fkmNPb4IMd839r4l55tY3Up8YevizimpGFsM2qTbJdR/XIREaJWI1vLzys0JfjulfN9aXYtGb6DdYs0kvpt+UJ8QBNFZtOvniOPHj4/9v9PpxNdff42ff/4Z2dnZUKkU/vg9TSGRw96FlKglX3RWTow3QaRWRlCXvRYS2lUqvisnoCsn1qtEgJdvK9l2JmM71aLD/Gt+H3VEMJlvq6N9wK2LX6/c2JPLr8Q3uf6TFaX2SY8HJbY6WrcS0Vp+3lT2ZzL2pMSaSXw3/aA+IQiis2jXIkyIfv36pcpUWkAih70LKVFLvuisnBhvgkitjKAuey0ktKtUfFdOQFdOrFeJAC/fVrLtTMZ2qkWH+df8PuqIYDLfVkf7gFsXv165sSeXX4lvcv0nK0ptlB4PSmx1tG4lorX8vKnsz2TsSYk1k/hu+kF9QhBEZ6Ho54jTp09P6q+nU+i0I0PijZLoeUiJWja3huI0feTEeLkitUICuXxBXfZaSGhXSny30GmHSdc2RQucdlh5QsD8/HLpJp06qbaxwr5c35Jtp5xtIHISZZGE2K5cO4KhsOh1QbSuZH0rctolBZP5/c0XY+bnl/K9yGnHSU5dfL+kxh5fhJjvG3vfkvNNrG4lvrB1ceeUVIybW4NJt0uo/7gIidAqEa3l55WbE/x2SvlenOtApknXbrFmEt9NP6hPCILoLBQtwlavXo3NmzejoaEB9fX1on89GfZELDqUo3chJWqZ088cJ64qJcbLFallD0aY+fquuPx8QV32+sCxRkwryIl7uFxVfgj3XJmLIqcjoa7FpS7MXlMZV9czH38tKca77KP9kr7PXlMZJyQs1DZWKPhnjx+zrnTG/J35+i5JEWIxIWGhuA3KNGFaYU7Cgzbbzn/+53vRdi4scWHm67tEr6cV5GDuuqqkfVtU6sJlZ9mT7u/739ot2Qcf7f1RtA+mFeZgUKYp1m6+X1JjjytCLOTbkuh9S0xgeXGpC7ro/wvVrcQX9h7JnVNSMQ4EGdFxx2+XUP+xiInQKhGt5eedvaZSsj/57RTzna1rcJap3WLNJL6bflCfEATRWSg6HXHmzJlYs2YNhg8fjmnTpuGOO+7oFT9DZE9A+eLgUQw6rR8twHoxUqKWXJ2wLIsW5qhOmJhILavdxeoKcXXCMs1aWDl6S5lR/SW+TpjFoIWGoxPGrcsXDOJnT9s1q0k0wNqmE8bN7w8GUeuJ6mPpE9Ob/REtryyLDqaoThibbtZrUOfxwaTXwRrVCWtsDsBuiRz8wOqEZVm1MEV1wpo4ekmeaByyzDqYtPG2LRydMKtRiwxjJL/HF0A/iwGBECemrM6XN4DTrTqE1fG2MqK6YA3Nwtfc8vG+xeuEsfaseg08rT5otIkx4cYs/joIh1ULvUAfIBiEJwio1YBOrYYvGE6w1+SNtNsfCkfGDq+/2OuIPlZEhJgb41i7/UE0tAgLAQsJLLP3Ne44Fxqn3GuxeSCkn8WOB1bbKxbj6Nj1+QPIMOpFYpwotixkS06EVoloLTdvP45OWDLt5M9/obo6ItZM4rvpB/UJQfQtuuJ0RMVH1Le2tuKdd97BqlWrsH37dlx77bWYMWMGfvWrX/XYQzm6ItAEQRAEQRAEQaQ/abkI43L48GGsXr0ar776KoLBIPbt2wer1ZpK/7oEWoQRBEEQBEEQBAGksU5YrLBaDZVKBYZhEApJHylMEARBEARBEARBtOOIeu7PEcvLyzFhwgQ8//zzuPrqq6FWd2hNRxB9Fsl9OiYtMqJ7ZRqj+8/YvTJuX+K1zaSDwyK+PyXTrEWGQQevP4QQE4BJG9mnw+5tsxq1CASD+MkT2aeTbY7fyxK3dy661y22h8ishTm6v4lrzx/dS8f3jd1n4ebsL2P3vgm1gw+/vFz+vkJH4tKTYtqTfO2tHGvwotEbiM13m0mHwVmm7naLIAgi7VG0CPvDH/6AN954A0OHDsX06dOxZs0aOBzCR7cSBJEcR+qaMW/9HlTU1MGs12DFpHyUVRxCRU1dLE+h046pBTl4aF0Vlk3Mi6WL5S/OdWBZ9KQ2Yfv7oQaDhSV5eCiaxq1rUYkLf/n3HnzxfUPsVLdhdoukr3K+z15TiRZ/KHaqGIPICXzbqmsl87Lt4HOswZtQXip/X6EjcelJMe1JvvZWDtc142GB+8fiUheG2y3d6BlBEET6o2hPmFqtxrBhw5Cfny95CMc777yTEue6CtoTRnQXJ90+zFm7O/YQM+sqJyqP1Mc91LAUOO2YXpCDVZxFjlR+9oH0gbe/Esy/7YErEhZgLOzCq/ipz2LXyyfm4cF1VaJ1y/mePywbz2+qAQAsvdGFD6uOY1tNrWze4lwHnpuUH/cNR2OLH7PWVMY9gHPbzc/fV+hIXHpSTHuSr72VYw3euHsLl0KnHX/+zRhaDBME0WNJuz1hkydPxpVXXomsrCxkZmaK/hEEkRz1zf64h5j8oVmCDzUAUFFTh/42Q9L5t1bXotEbEM3v8YdEy5bX1KHZH4q7dvuCknXL+Z4/NCt23T/DILgAE8q7tboWtR5/XJ5aj1/wAVwsf1+hI3HpSTHtSb72Vvj3Fi7lNXVo9Aa62COCIIiehaKfI65evbqT3CCIvonbF4y7bg2GJfN7fPEH4Mjlb/LFPwhx87tlHpKaeOn8a37dcr5w05XkBRLb4fbJ+C6T3lvpSFx6Ukx7kq+9Fdn7B/UBQRCEJIoP5iCIVBMnaipwEERv8UtoA3u2JX4KGrTSX05bjRo4rHosn5iH/jYDWlpDeP+eQpx0+zB3XVXCNwAZRp2ofZtJhxvPG4g//XJk7GAOmykiYPzMx18jwxQRcZ5emIP8oVlQqVRYNfUi7DpSj1XlhxJ8NWjVGJptwgu3nw+tRo2mqL1AKIyZr++Ky2/QquNstwbDMOo0cbZvvXAwZl55dsy3r4+7YY0K6NqMOsnybLvjDiRhRY854sDt6dM2mxHRVqNWjUA4DKuh8w4kSPYACqG4WPRaBMNhqFQqhBgGh+ua4Q+G4WkNxtmy8cYKH/5Y6k56kq+9FZuJ+oAgCKIj0CKM6Fa4Bz2wcA+C6C1+SW1gLz1vENbvPg4AqDzagAKnXXRfVYMngDd+ewkWvLcvwdbrd12C21/+T2whVpzrQKZJh0KnHeXRvFz7Dr0Gs8eNFD2Yw6JC7KANdn8W68eKSfnYe6wxztdva5vwPzMuxiPv7k2w9z8zLsb/HjgRe+3nZj9WTb0Iz22qTrC9csqFaPK14vdXnC3o2+JSFxxWvWj5VVMvgsOqF+1D7sEfSvtUzOb8CaOw6P19mHvNOSk/kEDJART8uHAPS6k80oAVk/Lx14+/ETzExWHVozjXga0i+6wc1vTZY9WTfO2t8O8tXAqddmTKLNIIgiD6OnSmPNFtnHT7Eh5ogch+gofX78FJt69X+HWswZuwAGPtPbJ+D+b8cgQKnXYAwKryQ5hWkBO7Zil02jGtIAchMAkLMNbWwvf3YfnEPACInUA4OMuEJaUuQfs+AI+8K+zXo+/ugQ9IOOkQiOzZKqs4BIZBnK+X5jgSFmBt9vbi0hxHzLeCs+x4YVONoO2/b/4W5wzMEvXtkfV70NQaFC3/wuYaNPtDon1YVnEI0wtzYtfJ9qnUuFj4/j5MvGAoHlm/B8cavLK2kqWxxZ+wAAMi+54eWleFxpbEvU/cuEwvzIn1Iff/hWwBwLKJeSjOjT/xlh1L6XTQRaZZ32N87a0MzjJhMefewsJ+UEKHchAEQUhD34QR3Qb/UAou5TV1qG/2d8vPElPtl9wGdo8/hKdvPi/uZ3PLJ+bFtLdsJi1sUZ2w1mBY0tYj156LT+dcDoe17edqw+yWBPt//s2YpPySOmjj4V+fA61GFfOVYSDtm0Yd863W4xc9mGNbTa3soSFNvqB4eYEDSfi+Ty/IibOXTJ/KjYu514yMHUiQqgfQZA6g4C44+HHNH5oV+6aQ+/9its7qb8Vzk/JR6/GjKfpzS+5YSicGZ5l6jK+9leF2S+xewvZBJumEEQRBJEVaL8KWLl2Kd955B19//TVMJhMuu+wyLF++HCNGjIjl8fl8uO+++/DGG2+gtbUV48ePx9///ncMGDBAcX0HT7gRrm3br2PRa+L2YRi0anhag2jyBuCwGuAPheH2BmExaGAzaAC1OiZSy5ZvDYVg0kX2sRDx8A+lUJreWaTaL7kN7M2tAQzONEKnUUOnUUGrUcNq0OJ0zphpbPHDG90b9cb/uxinZ5njBJYteg2a/RGR4yyzDp7WIE64fWj0BpFt0cKk04IBwDAMGAYIMwwMWmDj7EtgMRgT9oQFwyGcagrgk/uKYFBrYunZFh1MWk1c3QwAtRqo9wTw73uLYNZpEnxrDYdQ1xS5bmoNIqwKYeWUC3GmwwJfMByrm90/1uQNSO4va/IGJPc+ub0BvDLtImRb9NCoAbc3BJtRixDDoL45AKNOjX/NKkRrMISfPK0IMwwaW/wJx+Cz8z8zOv9XTb0IvkAori5fIASjTgOtKrLPLZUHEig9gMLti4+LWa+N7eMLhqXVSFhbmebOW8ikWlw5lb4q9Y2EoiMMzjLRoosgCKIdpPUibMuWLZg5cyYuuugiBINBPPzww/jVr36F/fv3w2KJ7Lv405/+hA8++ABvvfUWMjMzMWvWLNx4442oqKhQXN/EF3dAbYg8+BY5HZh55VmY/sqXaIke1V3otGNG4ZlgwODZT6tjn4o7rHq88dtLsWB9Vdwn5YVOOxaWjMbT//4a9/5yBIlX8rAZpYefXHpnkWq/pDawm/Ua2C2GBM0j7p4f7p4gh1WP1++6RHCv1PwJozDzn7tQ6/HH9j498d4+vDzlIsxdlzg2F5e4YNFrRPeEfbz3MO647MxYulTdC0tGY/67e/HgNSMFxZoXlbiw+IOvUPWjO1b38H5mPLohcf/YqzMuRpgJ49UZF+NRgf1lr864GEEmHLdfLVmhaHYON/uDWLGpOi6vWMyTFaUuynVgxaR82QMLlKD0AIpMk050H9/1eYNh1mti9zM5W6kmncWVlfqWzm0hCIIgegZpvSds48aNmDp1KkaNGoUxY8Zg9erVOHLkCHbu3AkAaGxsxMqVK/HXv/4VV111FS644AKUlZVh+/bt+M9//tOhurfV1OK5zTWxvSNA5CdHxxu9WFUe//C1fGIeFrwnvBdm/rt7Ma3wTDyyfg9+qG/pkE+9jWyLPmE/AUuh045sS/d8qpxqv9gN7ELMv/YcPLZhn+ieH/bUQzZ9+cQ8PPm+/J4wdu/TC7efL5r/kXf34Ee3V3RP2JSCM+P2ZUnVPf/dvXjhjvMF9xyx9lZMyo9db/+2Fk/8S9yWQatNWIBx001abVxdYvudhPaACc1hqZjzbYvVta26FqsrDiHDkLoPD9gDKIQQOoDCYtCK7uNb+P4+PHrtOUnbSiXt2dvWVSj1LZ3bQhAEQfQc0noRxqexsREA0K9fPwDAzp07EQgEMG7cuFiekSNHYtiwYdixY4eondbWVrjd7rg/IfiisQAwwGZMOA2KL6DLpbymDlqNOraPhWhjgM0Yd2gEC3tiXXcdU59qv6Q2sOcPzxbd27S1uhb1zfF7guTGWn+bIXZdER17UvktIgsGoT1hcnUHQ4xkujfQpv3V32bENpk9X3J7wtorFC00h1mEYq5ElLq8pg6+gLQGmhKUHkDhkYjbtpo6uIZkooA3DrviMIt0FldW6ls6t4UgCILoOaT1zxG5hMNh3HvvvSgoKMDo0aMBACdOnIBer0dWVlZc3gEDBuDEiRMCViIsXboUTzzxRFL1JiNIyxfQ5cOK3JJ4ZSL8QyNsRi2yLd2vE5Zqv8Q2sMudysfffyY31vjpfIFlufxxdfPKJjvOk0mXFZmWscX3LZVC0XIC2koFsjuKkgMo5PaQef1hLClxwR8Ko7k12GWHWaSzuHJ79t0pyU8QBEEQQvSYRdjMmTOxd+9elJeXd9jWvHnzMGfOnNi12+3G0KFDBfMKCdLysRo1kvVlRPeIkHilMANsxm5fdAmRar+ENrB7RfbnsPD3n8mNNX56hsz+JCl7/L1NyY7zZNLlRKnlbPF9k7PHF4qWtG2UFtCW9b0T5nmyB1DI7SGzW/QY7uj6vanpLK6s1Ld0bgtBEATRc+gRP0ecNWsW3n//fWzevBlDhgyJvT5w4ED4/X40NDTE5T958iQGDhwoas9gMMBms8X9CVHgtKPyKM+224ci3s95TrlbJfcQBUNhFDrtyOimgyaI9EVuz0+2JT5dbqydcrfGrgs4Y08sf3Or8E9kC512WPWauLJydWs1qoSfunHTTbq2280ptw9FTuF2s3NFqi6bURsXF1aEWgj+PBaawyxCMefblqqru4WCle4h6yrS1S9AuW/p3BaCIAii55DWizCGYTBr1iysX78emzZtQk5OTlz6BRdcAJ1Oh08//TT22sGDB3HkyBFceumlHaq7yOnAPVflYlX5odhrhU47BmWaMK0wJ+4hbO66Kjx+/WjBPT8LS1woK/8Oi0tddEw9kYDcnp8BNmNc+tx1VZg/YZTgWHvsulGYGxXdZcWdZ76+SzT/4lIXTreZRNNeqfgOi0ra9rJJ1b2wxIWZr+0SFZpeXOrC7DWVsesCpwMLrjtXNO+QbLOkEOzp2ea4uMiJXLPzWGwOS8Wcb1usrnQQCk5XEeN09QtQ7ls6t4UgCILoOagYhpEWj+lG/vCHP+Cf//wnNmzYEKcNlpmZCZMp8rOuu+++Gx9++CFWr14Nm82Ge+65BwCwffv2pOtxu93IzMzEFwePgtGZYvt1WJ0wdh+GQRfRCfP4ArBbojphviDMeg0yOTphbH6LXgNfKAQz6YT1CeR0g441eNHoDcT0s2wcUVM2jR07Rq0a/nAYTDiiwWXWa+GJatBlW3Uw6bSRseYNIMOkQ4ZRi5ZAEA2eyLVVr0FzIAR3SwBZVh1Mmoh2F2s/w6iFPxiEPxiARW+MS2N1wn7yBNDPqoNRq42N60yzDmZtoq2WQBANzVGdMUOib75gED972vKHg2G4WwOwmfRo5tnyBoP4uSkAR4YOBk7dbPoQnn4aO0dtJh2MOg3cvkBM5DrDoIWnNYhGnui1xxdApkkvuTeKb9tiiPSB0HW6CQWfdPva9jOatMg2d/8+y3T2C4jv72T6U2l+giAIoufArg0aGxtFfzHXUdJ6EaZSqQRfLysrw9SpUwG0iTWvWbMmTqxZ6ueIfLoi0ETvRk436HBdMx4W0NdaUuoCADy8fk/ciX0F0W9w/vn5Ydw2djjWfH4Yj044F2XbvsX0Imfc0fGsLb4e1vwJo3D7y/+J0w17aF0Vlk3MQ1nFIVwyPAvX5Q8VtLWoxIV3dh7FxAuH4hGeb/y6kmnnohIXHnx7N774viH2jQEDJMSMr2/GPxKfjdkwAc090m6KkK5xSFe/CIIgCIJPn1+EdRW0CCM6QmOLP0FsmaU414GlN7rwIE8smWVp6Wh8uOe44HHtBU478odlo/JIPfKHZWP3kXosLXUliCXz87MivexP8Wa88mUsfXpBDlZFdaS2PXCFqK1Cp11RXcW5Diy50ZUgCs21t6TUheKnPou0+0YXPqw6Lng8f4HTjrlXj8TyjV+L2nr65vPivkGR64PnJuX3iW8p0jUO6eoXQRAEQQjRFWuDtN4TRhA9ATndILeEdpOUXharb8X+K6TdJZSfRUg3jKv1JWVLaV1bq2tltb2aOSdB9s8wiOqjJaNvVt9M2k1CpGsc0tUvgiAIguguaBFGEB1ETjeIr2nFJVl9K/ZfKVtC9vjaXtxrOVtyWl38upTY67BOGE/Li7SbIqRrHNLVL4IgCILoLmgRRhAdRE43iK9pxSVZfSv2XylbQvb42l7cazlbclpd/LqU2OuwThhP7oG0myKkaxzS1S+CIAiC6C5oEUYQHURON8gmoXl1yu1DkUhZVt+K/VdIu0soP4uQbtgpd2vsaHYpW0rrKs51yGp7WfRtC8BTTa2iMUtG3yzbQtpNQqRrHNLVL4IgCILoLmgRRhAdRE436HQJzasCpwOLSxI15tjTEfcfa8S0ghwcONaIhSUu/PfWmjjtLq4tvh6WkG7Y3HVVMY2rd3cdFbW1uNSFt748Kuo3ty62nXLaXve/tTuW/8qzTxOMWTL6ZktKXQnHmpN2U4R0jUO6+kUQBEEQ3QWdjgg6HZFIDXK6QXwtsEyOTthJtw/1LX40+YKwGrRQqwAGiPxHBVgNbVpcA6w6aAT0szytER0xVuurJRhCYwv/OohMkxYZRh28/hD0qgCg1ifohKnCDDKiOmd8bSdWa4uti9/OH+pbEnxjgmHUCeTnx8yoU6Mp2o5Msw4WVh/NF4TNqEW2RVpXirSbIqRrHNLVL4IgCILgQkfUdxG0CCMIgiAIgiAIAqAj6gmCIAiCIAiCIHodtAgjCIIgCIIgCILoQmgRRhAEQRAEQRAE0YVo5bP0Hb454cbAkBZDss3d7Uqfgt2s7/YFYDPp4LD0zM36cu1gD6xwewPIMutgMbCHaUQOy9Bp1KjztEYOxzBqoQqGccorbyvTFMnvDQbR0BxEhlELs06DlkAI7pYA+mXoYIwe5OH2BpBliRx4wR6ekWnSQR+t2xqt2xcMoq4pgGyrDmZdW9lMsw7WqN+NLZGyluihHw3NnHb5gmjk+MadU+wBJazvZr0GtZ5WmA1aZJvjD94QaifXFv/QEH55qT7hpmWa2vxOdhzK9bdUupzfXUlvmX8dJZ36hCAIguj90CKMw40v7kDxqKFYXOrCcLulu93pExxr8GLuuipsq66NvVac68CyiXmxkwN7AnLtOFzXjIfX70FFTR3Meg1WTMpHWcUhVNTUxfKzx9JPKfs/nD8sC4tKXHhh0zf45OtaUVsshU47FpaMxpw3d+NovReFTjumFuRgxSffYMWk8zF3XVVSdU/m1P30/+7BwpK8WFluXVMLcjB7TSVa/CEUOu2YP2EU7n/rKyy4flSCbfaI+uF2i6jv8yeMwu0v/wcjB2ZgSakLwyTysraO1DVjnkA6W16qT1QAHoymicVEahzK9bdY+vKJeQiEwpJ+dyW9Zf51FLmxRBAEQRCphk5HRNsJKEPvXQu1wYxCpx3LorpHROfR2OLHrDWVcQ+ALMW5Djw3Kb9HfCIv144lN7riFjKzrnKi8kh93AMfS4HTjvxh2Xh+Uw0KnXYsLXWh6KnPRG1xKXTa8eDVI3H98xUxW4tLRuORd/e2q+4lpa6EB1OhvNy6l2/8WtS3ZRMTF3Tc9GkFOZjxypdJ5ZVL//NvxiQsLliKcx24xjUI897ZIxsToXEo199P3TQG97/1lWD60htd+LDqGLaJ+P30zed12bcvvWX+dZSTbh/mrN0tOpa6sk8IgiCI9IBOR+wmymvq0OQLdrcbvZ5aj1/wARAAtlbXotbj72KP2odcO5p8wbgHvPyhWYIPfABQUVOH/KFZACLj0OMPSdriUl5TB62mbUpX1NTBGwi3u+5mfyipvNy6pXyT872/zZB0Xrn0Rm9Ask/6Zxhi11IxERqHcv1d3yye3j/DILgAY/2ub+66Md9b5l9HqW/2S46lruwTgiAIou9AizARmnyB7nah1+OWiXFP6QPZdnjj01uDYcn83HR+WbdXWV38/ErqlquLb4tft5xvfDy+tgWn0nbyUeK7XEz441Cuv90SH+DI1SVVNtX0lvnXUeRi3pV9QhAEQfQdaBEmQoZR190u9HpsMjHuKX0g2w5TfLpBKz3tuOn8sjaTsrr4+ZXULVcX3xa/bjnf+FiNmqTrlrOlxHe5mPDHoVx/24ziW23l6pIqm2p6y/zrKHIx78o+IQiCIPoOtAgToNBpRwa98XY6DqsexbkOwbTiXAcc1p6xH0WuHRlGLQqd9thrlUcbUMC55lLgtKPyaAOAyDi06tsWJkK2uBQ67QiG2r5pKXDaYdKp2123Ra8RrYubl1u3mG12Tkn5fsrdmnReufRMk06yT041tcaupWIiNA7l+jvbIp5+qqkVRRJ+Z1u6bsz3lvnXUbItesmx1JV9QhAEQfQdaBHGgz19jQ7l6HwyzXosm5iX8CDIniLXUw4FkGvHkGwzFpe6Yg96q8oPYVpBTsKDH3tC4aryQ7Fx+MS/9kraYomcjujCzNd3xa6nRU8wXFSivO5FpS7c/9ZuzJ8wSrAuNi97/dh1ozDz9V2CtrlzSsz3x64bhbnrqmIHgkjlZW0tEUlfUurC4CyTZJ9ccfZpsTSxmIiNQ7n+HmAziqZfefZpou1aUurq0gMgesv86ygDbEbJsUSHchAEQRCdAZ2OiLYTUL44eBSDTutHC7AuhtUpavIFkGHUwWHtmTpFcu1gNa+aonpMrN5WkzeiS6TTqPFzcyssBh0yojphP3nlbWUYI/ljOmEGLcz6qE6YN6L1ZdJqE+rmXhs0atRx6vYFg/jZE9EF42qKsXVF9M0i19aoTlhjC6ddUb0tNr+QThhrz8LqhOm1yLYI64Q1idiK03YyJpaX6hNumo2jE5bsOJTrb6l0Ob+7kt4y/zpKOvUJQRAE0b10xemItAhD1wSaIAiCIAiCIIj0h46oJwiCIAiCIAiC6GXQIowgCIIgCIIgCKILoSMAiU6H3XPi5uxHam4NotEbuXZYkt+DwrfFL9vRdC7cPSJZFi0susjeKLcvsocr2xzZM8LabPD6YdFroVIBBo0araEw3L4gLHoNMg1aMGpVpLw3gEyTDlajFkwwjFaEYFBr4fFH9nBlmaP7k1qDaGyJ5LWZdBicZepYR7QTJTHrTXUTBEEQBEF0FrQIIzqVYw1ezF1XhW3VtbHXCp12TI2e3NfiD6E414FlE/NkFxlCtrhlO5rO5UhdM+at34OKmjo4rHq8ftcleHBdFSpq6mJ5fjHyNDx23Sg8+u7eOJtFTgf+cOVZmPHKl2jxh3B2fytemnwhHuGVL3TasazEBR20eChal1mvwYpJ+SirOJSQd3GpC8PtlmTCnjKUxKw31U0QBEEQBNGZ0M8RiU6jscWf8BANAOU1dSirOITphTkAgK3VtXhoXRUaW/yKbbFlT7p9HUrn1n3S7YstwABg+cQ8PPn+vrhFEQCcMzgTD6/fk2BzW00tnt9cE2vfC3ecj0fe3ZNQvrymDk2BIB7mpE0vzElYgLF5H1m/B8cavKIxSjVyMZfqr55cN0EQBEEQRGdDizCi06j1+BMeolkqauqQPzQrdr21uha1HvEHaylbW6trUd/csXRu3fXN/rhFUH+bIWFRBAD5Q7MEXwfi2xcMMaL5GKji0qRsltfUodEbEEzrDORiLtVfPblugiAIgiCIzoYWYUSn4fZJLxhag+G46yaJ/HK23L5gh9K5dfPzenwhwTJ8/8XS3RILpyZempxNqRilGrmYd6Yv3Vk3QRAEQRBEZ0OLMKLTsBl1kukGbfzwy5DIL2fLZpTe3iiXzq2bn9dq1AiW4fsvlm4zifuewUuTsykVo1QjF/PO9KU76yYIgiAIguhsaBFGdBoOqx7FuQ7BtAKnHZVHG2LXxbkOOKzip95J2SrOdSDb0rF0bt3ZFj0KnfbY9Sl3a9w1S+XRBsHXgfj2aTUq0XwqMHFplUcbUCCSt9BpR6bEgi7VyMVcqr96ct0EQRAEQRCdDS3CiE4j06zHsol5CQ/ThU47phXkYFX5IQCRh+rlE/Mkjx4Xs8WWHWAzdiidW/cAmxFLSl2xxdHcdVWYP2FUwkLqwLFGLC51Jdgscjow68rcWPtmvrYLi0pcCeULnXZk6LVYzElbVX4I0wpyBPMuLnV16amAcjHvzKPiu7NugiAIgiCIzkbFMAzT3U50N263G5mZmWhsbITNZutud3odrNZTky+ADGNEH6u5NaKXlWHUwWFVrhPG2uKX7Wg6lzidMLMWFj1HJ8yoRbYlUSfMrNdCzdEJa/IFYebphLF1ZwjohDVxtNQ8nBhlpoFOWDIx6011EwRBEATRN+mKtQHphBGdTqY5dQ/OcraSrYsBAJV0ngE2IwbYjB32ieWk2xetUgWVCtBp1BiQbQYQWWz4Qwx0GjV0GjUyDFoMiaYJcazBi0ZvICb8LCbm3NjiR32zH2q1Cs1RMWh+/h/qWxJEpLl1y7WPK6jcz6SDRqtOsBcIBvGTJ17kmo0Ju9DlpwFAU2sQ/lAYrcEwjKEwmlqDkuLbJp0GTb4AGr1BZJq0kcWsP4jGliAGWrVQa7WibVUqDC0XNymkBMyzTDoYdBq4vQHRuMghF9e+gpI+TWdh8HT2jSAIgmgftAgj+gzdKf7LFX9mKXTasbTUBY1Grcivw3XNeFjAFl/M+ViDF3/599e45xe5gnU/U+pCC5CULTG4MWVFqecKiFIvKnHhL//egy++j+yjW1LqggqIiVRz8y4pdWGY3SLbzmSEwNnrD7/6AbPHjcQ8Ad8Wl7pg1qgxpxP6QC5mfL+feG8fXp5yER7d8JVoXOQQG2vJlu8tKJnv6SwMns6+EQRBEO2Hfo4I+jliX6CxxY9ZayoFtaeKcx14blJ+p32yfNLtw5y1uwX1v5aWjsaHe05gW01yfh1r8OKBt78StFXotOPPvxmDwVmmWHsfGD8Cyzd+LZh/2wNXJCyCuLaWTcyT/GaHH9OP5xTj8fcSRa1Ze0tKXSh+6jMAkX1z17gG4uH1e0Xr5i/m+Onz3kkUygYih6LkD8vG85tqYtfLSl2SbV1a6kJR1DcuQn3wQ32LrG9icZMahwVOO+ZePVK0vwqddjx983mS32hJjbVkyvcWlMz37rw3yJHOvhEEQfRmumJtQAdzEH2C7hT/5Ys/c+lvMwouwMT8avQGkhJzZtur1ahF83v8IUlbTTLaavyYSolSl9fUodnfpre2raZWdDHA1i3nW7JC4BU1dbJt9fiFteCE+iAZ38SQEzCX6q/ymjrUN0uPU6mxlkz53oKS+Z7OwuDp7BtBEATRMWgRRvQJuld4WPyhXKk4s5TwMzc/216+GHR7bImWV+qbAmFqpbb48G13xF57+0AI2XEoY7ujouRy6b0FJfM9nYXB09k3giAIomPQIozoE3Sv8LD41kul4sxSws/c/Gx7+WLQ7bElWl6pbwqEqZXa4sO33RF77e0DIWTHoYztjoqSy6X3FpTM93QWBk9n3wiCIIiOQYswok/QneK/fPFnLqfcPhQp8CvTpBO1xRVzZtsbDIVF81v1GklbGTIP7PyYSolSFzrtsOg1sesipwOn3D7JuuV8S1YIvMBpl22rleMbF6E+SMY3MeQEzKX6q9BpR7ZFepxKjbVkyvcWlMz3dBYGT2ffCIIgiI5BizCiT9Cd4r988WeWQqcdhc5I/cn6NTjLhMUitrhizmx7V1ccwsKS0YL5jYCkLbnj1vkxlRKlXlzqwv1v7eZcj0ah0yGYd0m0bjnfkhECZ6+f+fhrSd+MGnXSfZCMb8nGjO/3zNd3CQqDs3GRO1RDaqwlU763oGS+p7MweDr7RhAEQXQMOh0RdDpiX6I7xX/jtJs4Ys/t8YvVCWPzi4k583XChPKzeldcEelk9a74vmdzdMK49mI6Ybx2S8UkGd/4cTPp23TCbCYtMjg6YQOsWmiiOmFC9pT2QUfiJiVgnsnXCROIixxyce0rKOnTdBYGT2ffCIIgeiNdsTagRRhoEUYQBEEQBEEQRAQ6op4gCIIgCIIgCKKXQYswgiAIgiAIgiCILoQWYQRBEARBEARBEF0ILcIIgiAIgiAIgiC6EFqEEQRBEARBEARBdCG0CCMIgiAIgiAIguhCaBFGEARBEARBEATRhWi72wGi98MKjbp9AdhMOjgsnSc0+mN9C9y+NtFbq1GLUDCMn73ydXP9zDTpYNRp4PYF4I4K/2ab4wVv+e0y6dqEgjNNWmQYdfAFQmj0BpBl0kEXFTFmfcswanF6VNyXFf7l+i0kSuyOCiJrebb4+eVgxXw9rUHYLXr4Q+GYwLFcO62GiLBwo0hMf6xvQVNrEG5vEFaDBiadBv2S7HNuXVl80WIB35SSyrGYrrYIgiAIgkh/aBFGdCrHGryYu64K26prY68V5zqwbGIeBmeZUlrX4bpmPLx+Dypq6mKvFTrtWFTiwty3q/DNKY9o3Vw/zXoNVkzKR1nFoQRbS0pdGGa3CLar0GnH1IIczF5TiRZ/KHb9xHv78PKUi/DohipBewwg6PfiUheG8+oamm3CqzMuxtx1ibbY/HIcqWvGvPV7UHmkASsm5eOZT77pUDu5MT1c14xH1+/BNo69Aqcd91yVi+H9zBgk0efcuhxWPV6/6xI8uuErUd+UksqxmK62CIIgCILoGagYhmG624nupitUsfsijS1+zFpTGfdwyVKc68Bzk/JT9mn/j/UteJC3MGEpdNqx4PpR+OVftwrWzfdz1lVOVB6pF7X159+MSXhoZilw2pE/LBvPb6qJXc+9eiSWb/xa0N7S0tH4cM/xuEULt65lE/Mw7509sbrem1UgaovNL/WN2Em3D3PW7kZFTV1K21mc68CSG12Yt65KsC0FTjsm5A3Gr0cPFOxzfh+snHIhVvEWwVzfnr75PEXfiKVyLKarLYIgCIIgUkNXrA1oTxjRadR6/IIPlwCwtboWtR5/yupy+4KCD+wAUF5Th2Co7bMGft18P/OHZknaavQGRNtVUVOH/KFZcddajVrUXn+bUXDRwtbV5AvG1SVli80vRX2zP1Y+le3cWl0b8VXEXkVNHfpnGET7nN8H/W0GSd/qm5WNnVSOxXS1RRAEQRBEz4EWYUSn4fYFJNObZNIV1eWVqYuXzq2b72drMNyhuvjl+XUrqSvBb7l2ysTUzVmkydYtY4tfPpm4iNnk94HHF5K05ZZZbMrZ56NkLKarLYIgCIIgeg60CCM6DZtRJ5meIZOuqC6TTF28dG7dfD8NWulpIVcXvzy/biV1Jfgt106ZmNqMbdtAZeuWscUvn0xcxGzy+8Bq1Eja4rYjGVI5FtPVFkEQBEEQPQdahBGdhsOqR3GuQzCtONcBhzV1e11sRi0KnXbBtEKnHVqNSrRuvp+VRxtQIGEr06QTbVeB047Kow1x18FQWNS3U24fipzCtgqddmQYtXF1Sdli80uRbdHHyqeyncW5DmQYtSgSsVfgtONUU6ton/P74JS7VbKd2RZlYyeVYzFdbREEQRAE0XOgRRjRaWSa9Vg2MS/hIbM414HlE/NSeuDA6dlmLC51JTy4FzrtWFTqwszXdonWzfdzVfkhTCvIEbS1pNSFwVkmwXYVOu2YVpCDVeWH4q5nvr4L8yeMErRX4HRgUelowbTFpS4MyTbH1TXz9V1YWCKdX4oBNiOWROPEtpO/EFPaTjamQ7LNWFTqSlhUsqcjXnn2aaJ9zu+DueuqRGO2pNSl+Jj6VI7FdLVFEARBEETPgU5HBJ2O2NmwGkhNvgAyjDo4rJ2vE8bWlRHVCav3ytfN9dPG1wkzapFtEdbPYusy6dt0wmwmLWxRnTBWy4vVCWPz2wR0wrh+C+mENUX1s7Q8W/z8cgjphLm9QWQk0U6rMaIT5haJKasT1uQNwmzQwNwOnbCmqFZbnE6YgG9KSeVYTFdbBEEQBEF0jK5YG9AiDLQIIwiCIAiCIAgiAh1RTxAEQRAEQRAE0cugRRhBEARBEARBEEQXQoswgiAIgiAIgiCILoQWYQRBEARBEARBEF0ILcIIgiAIgiAIgiC6EFqEEQRBEARBEARBdCG0CCMIgiAIgiAIguhCaBFGEARBEARBEATRhdAijCAIgiAIgiAIoguhRRhBEARBEARBEEQXQoswgiAIgiAIgiCILoQWYQRBEARBEARBEF0ILcIIgiAIgiAIgiC6EFqEEQRBEARBEARBdCG0CCMIgiAIgiAIguhCtN3tQKp44YUX8NRTT+HEiRMYM2YMnnvuOVx88cVd6sMP9S1o8gXh9gaQadLBatRiSLa5XbYaW/yo9fjh9gVgM+ngsOiRada3u65U+nbS7UN9sx9uXxA2kxbZZj0G2IztbosSUmkLUN6W9vqaZdJBr1XDHe2DLIsOFr02rk8seg3cPj+M+sR2/VjfEiubbdHBzCtrNWrhCwbxsyfSDosuYstq1CMYDkMNFXzBMJq8kbhZjVowwTCMCMCn1sPjD4mODf7Yseg1aAmE0BSNGdcXR4YOBm2ib8FgECeb2q5bAkG0eAOwW40JdTPBMGq9AQwx6dCqVSfY0gXDOOYNINukg5aTLhRTq1ELbyCI+uYgsi1amHRaeFqD8PiC6GfWwx8Oo6U1iEyzHgatGp7WIBpbArBn6GAUbEcY9d4ATjPpAAHftMEwjnsT+zvTrIPVoEWzP4jGliAyTVoYtGo0egPoZ9RBJWCL9dtm0iIjWrahJYhMsxYZBh28/lBsHph0GjT5Amj0BmG3agX7QGy+8+eU1aBFc2sQjd4A7CYd1AK+Kbl3sPZb/AFkmvRolhhrbfMxAJtRB4NODTBAvyTnOVtXfYsfFoMWKgBQASoAOo0adgk73DmWadIhw6jF6e28R3J9SdW9Kl3htjPTpIPFoIXHF+z17e6tdOZ7IkEQ8fSKRdibb76JOXPm4B//+AfGjh2LZ599FuPHj8fBgwfRv3//LvHhcF0zHl6/BxU1dbHXCp12LC51YbjdosjWsQYv5q6rwrbq2thrxbkOLJuYh8FZJsV1pdK3I3XNmCdga0mpC8MEbMm1RQmptNWetrTXV4dVj9fvugSPbqhCRU0dzHoNVkzKR1nFoYS6F5aMxuSVXyDHYRHsb9bW3HVVCWUXlbjw6PpKfHPKE7P1zMcHcfcVuXjy/b0J+ZeWuNACveTYEBs7Uwty8NC6KiybmBdrx9BsE16dcbGob69uP4gP9p6K+ZZtMeAhAduLSlz49ng9ss8agEdEbG3efwKlFw6N1SUX00Xv78Nfbj4P89ZVYeeRBqyYlI9nPvlGsF0rPvkGKyadL9iOhSWj8T/bv8PscSNFfftg9w+46eIzYv3Ntz97TSVa/CEUOO2YfeVZCJn0grYWlozGfWt342i9F4VOO+ZPGIX71u7GgutHoaxiv2Lfhea70Jxibb20pQZ//k0kZu29d7D2Dxx34/W7LhGcb6wtsfk4f8IoPLJ+Dx6+9lzJeS7UlgKnHdMKcvDPzw/jtrHDsfTDA3jihtEJdlJ5jxTzpSP3qnSF206xOdgb291b6cz3RIIgElExDMN0txMdZezYsbjooovw/PPPAwDC4TCGDh2Ke+65Bw899JBsebfbjczMTDQ2NsJmsymu/4f6loSHHpZCpx3LJuYl/clxY4sfs9ZUxr15sxTnOrDkRpeiulLp20m3D3PW7ha19fTN58V9YibXlucm5Sf9CWkqbbWnLUrg+7pyyoVYxXkwmXWVE5VH6kXrfvDqkbj++QrB/ubb4pddcP0o/PKvW+NsLd/4tWD+pTe68GHVMWyTGBtiY6fAacf0gpw4X96bVSBaV6HTjqWlLhQ99VnsetZVTtz60ueiefkLNKl0uZguKhmN+e/uxbaaOsm8BU47FpeMxiPv7k26biXpBU478odl4/lNNQCATfddjvkbxOtixwL3WizGyfjOne9Sc6og2g7+A5mYLSG49uXGrdRYK4wupF7Z/r3oPJdrS/6wbFQeqUf+sGxUHW2Is/NjfQselKh7+cQ8Rd+Ipfpela7w2yk1r3pTu3srnfmeSBA9kY6uDZKhx38T5vf7sXPnTsybNy/2mlqtxrhx47Bjxw7BMq2trWhtbY1dNzY2AogEvD0c/8mNbfuOCqZt3deC48VDYNMEk7J16CcPtuw9Ipj22d4jOF50uqK6Uunb0RPSto6eGAIT2gaqXFsOHR+KM0+zJlV3Km0BytuiBL6vZlVrXF1nZ2uw4iPxumcXD0G4tUWwv/m2+GUbomW5tsTyW1R+bJEZG2Jlt+1rwazCwXHpvhaPpG8neL7NLBwcuxbKK2dLSUx/Kh4Sa6tU3m3RvErqVpK+bV8LbhnjiLW7rr5B0tZsBf2ZjO/c+S41p7bta8FJBbaE4NqXG7dSY40dK1LzXK4tt4xxYMVHR6P/xts5JnOPPFY8BBlJ3iPlfGnPvSpd4bdTal71pnb3VjrzPZEgeiLsmqAzv6vq8d+EHTt2DKeffjq2b9+OSy+9NPb6gw8+iC1btuDzzxM/aX/88cfxxBNPdKWbBEEQBEEQBEH0IL799luceeaZnWK7x38T1h7mzZuHOXPmxK4bGhowfPhwHDlyBJmZmd3oWd/F7XZj6NChOHr0aKd97UuIQ/HvfqgPuh/qg+6H+qD7oT7ofqgPup/GxkYMGzYM/fr167Q6evwizOFwQKPR4OTJk3Gvnzx5EgMHDhQsYzAYYDAYEl7PzMykwd7N2Gw26oNuhOLf/VAfdD/UB90P9UH3Q33Q/VAfdD9qdeepefV4nTC9Xo8LLrgAn376aey1cDiMTz/9NO7niQRBEARBEARBEOlAj/8mDADmzJmDKVOm4MILL8TFF1+MZ599Fs3NzZg2bVp3u0YQBEEQBEEQBBFHr1iE3XLLLfjpp5/w2GOP4cSJEzjvvPOwceNGDBgwIKnyBoMBCxYsEPyJItE1UB90LxT/7of6oPuhPuh+qA+6H+qD7of6oPvpij7o8acjEgRBEARBEARB9CR6/J4wgiAIgiAIgiCIngQtwgiCIAiCIAiCILoQWoQRBEEQBEEQBEF0IbQIIwiCIAiCIAiC6EL6zCLshRdewBlnnAGj0YixY8fiiy++kMz/1ltvYeTIkTAajXC5XPjwww+7yNPex9KlS3HRRRchIyMD/fv3R0lJCQ4ePChZZvXq1VCpVHF/RqOxizzufTz++OMJ8Rw5cqRkGZoDqeOMM85IiL9KpcLMmTMF89P47zhbt27Fddddh8GDB0OlUuHdd9+NS2cYBo899hgGDRoEk8mEcePGobq6Wtau0veSvoxUHwQCAcydOxculwsWiwWDBw/G5MmTcezYMUmb7bmX9WXk5sHUqVMT4nn11VfL2qV5kDxyfSD03qBSqfDUU0+J2qR5kDzJPIP6fD7MnDkTdrsdVqsVEydOxMmTJyXttvc9hEufWIS9+eabmDNnDhYsWIBdu3ZhzJgxGD9+PE6dOiWYf/v27Zg0aRJmzJiByspKlJSUoKSkBHv37u1iz3sHW7ZswcyZM/Gf//wHH3/8MQKBAH71q1+hublZspzNZsPx48djf4cPH+4ij3sno0aNiotneXm5aF6aA6nl//7v/+Ji//HHHwMAbrrpJtEyNP47RnNzM8aMGYMXXnhBMP3Pf/4zVqxYgX/84x/4/PPPYbFYMH78ePh8PlGbSt9L+jpSfdDS0oJdu3Zh/vz52LVrF9555x0cPHgQ119/vaxdJfeyvo7cPACAq6++Oi6ea9askbRJ80AZcn3Ajf3x48exatUqqFQqTJw4UdIuzYPkSOYZ9E9/+hP+9a9/4a233sKWLVtw7Ngx3HjjjZJ22/MekgDTB7j44ouZmTNnxq5DoRAzePBgZunSpYL5b775Zubaa6+Ne23s2LHM7373u071s69w6tQpBgCzZcsW0TxlZWVMZmZm1znVy1mwYAEzZsyYpPPTHOhc/vjHPzJnnXUWEw6HBdNp/KcWAMz69etj1+FwmBk4cCDz1FNPxV5raGhgDAYDs2bNGlE7St9LiDb4fSDEF198wQBgDh8+LJpH6b2MaEOoD6ZMmcLccMMNiuzQPGg/ycyDG264gbnqqqsk89A8aD/8Z9CGhgZGp9Mxb731VizPgQMHGADMjh07BG209z2ET6//Jszv92Pnzp0YN25c7DW1Wo1x48Zhx44dgmV27NgRlx8Axo8fL5qfUEZjYyMAoF+/fpL5PB4Phg8fjqFDh+KGG27Avn37usK9Xkt1dTUGDx6MM888E7fffjuOHDkimpfmQOfh9/vx2muvYfr06VCpVKL5aPx3HocOHcKJEyfixnhmZibGjh0rOsbb815CKKOxsREqlQpZWVmS+ZTcywh5PvvsM/Tv3x8jRozA3Xffjbq6OtG8NA86l5MnT+KDDz7AjBkzZPPSPGgf/GfQnTt3IhAIxI3pkSNHYtiwYaJjuj3vIUL0+kVYbW0tQqEQBgwYEPf6gAEDcOLECcEyJ06cUJSfSJ5wOIx7770XBQUFGD16tGi+ESNGYNWqVdiwYQNee+01hMNhXHbZZfjhhx+60Nvew9ixY7F69Wps3LgRL774Ig4dOoSioiI0NTUJ5qc50Hm8++67aGhowNSpU0Xz0PjvXNhxrGSMt+e9hEgen8+HuXPnYtKkSbDZbKL5lN7LCGmuvvpqvPrqq/j000+xfPlybNmyBddccw1CoZBgfpoHncsrr7yCjIwM2Z/C0TxoH0LPoCdOnIBer0/48EduncDmSbaMEFoFvhNEh5k5cyb27t0r+9vlSy+9FJdeemns+rLLLsM555yD//qv/8LChQs7281exzXXXBP7/7y8PIwdOxbDhw/H2rVrk/rEjUgdK1euxDXXXIPBgweL5qHxT/QlAoEAbr75ZjAMgxdffFEyL93LUsutt94a+3+Xy4W8vDycddZZ+Oyzz/CLX/yiGz3rm6xatQq333677EFMNA/aR7LPoF1Fr/8mzOFwQKPRJJxycvLkSQwcOFCwzMCBAxXlJ5Jj1qxZeP/997F582YMGTJEUVmdTof8/HzU1NR0knd9i6ysLJx99tmi8aQ50DkcPnwYn3zyCe666y5F5Wj8pxZ2HCsZ4+15LyHkYRdghw8fxscffyz5LZgQcvcyQhlnnnkmHA6HaDxpHnQe27Ztw8GDBxW/PwA0D5JB7Bl04MCB8Pv9aGhoiMsvt05g8yRbRohevwjT6/W44IIL8Omnn8ZeC4fD+PTTT+M+aeZy6aWXxuUHgI8//lg0PyENwzCYNWsW1q9fj02bNiEnJ0exjVAohD179mDQoEGd4GHfw+Px4NtvvxWNJ82BzqGsrAz9+/fHtddeq6gcjf/UkpOTg4EDB8aNcbfbjc8//1x0jLfnvYSQhl2AVVdX45NPPoHdbldsQ+5eRijjhx9+QF1dnWg8aR50HitXrsQFF1yAMWPGKC5L80AcuWfQCy64ADqdLm5MHzx4EEeOHBEd0+15DxFzrtfzxhtvMAaDgVm9ejWzf/9+5re//S2TlZXFnDhxgmEYhrnzzjuZhx56KJa/oqKC0Wq1zF/+8hfmwIEDzIIFCxidTsfs2bOnu5rQo7n77ruZzMxM5rPPPmOOHz8e+2tpaYnl4ffBE088wfz73/9mvv32W2bnzp3MrbfeyhiNRmbfvn3d0YQez3333cd89tlnzKFDh5iKigpm3LhxjMPhYE6dOsUwDM2BriAUCjHDhg1j5s6dm5BG4z/1NDU1MZWVlUxlZSUDgPnrX//KVFZWxk7eW7ZsGZOVlcVs2LCBqaqqYm644QYmJyeH8Xq9MRtXXXUV89xzz8Wu5d5LiHik+sDv9zPXX389M2TIEGb37t1x7w2tra0xG/w+kLuXEfFI9UFTUxNz//33Mzt27GAOHTrEfPLJJ8z555/P5ObmMj6fL2aD5kHHkLsXMQzDNDY2MmazmXnxxRcFbdA8aD/JPIP+/ve/Z4YNG8Zs2rSJ+fLLL5lLL72UufTSS+PsjBgxgnnnnXdi18m8h8jRJxZhDMMwzz33HDNs2DBGr9czF198MfOf//wnlnb55ZczU6ZMicu/du1a5uyzz2b0ej0zatQo5oMPPuhij3sPAAT/ysrKYnn4fXDvvffG+mvAgAHMr3/9a2bXrl1d73wv4ZZbbmEGDRrE6PV65vTTT2duueUWpqamJpZOc6Dz+fe//80AYA4ePJiQRuM/9WzevFnwvsPGORwOM/Pnz2cGDBjAGAwG5he/+EVC3wwfPpxZsGBB3GtS7yVEPFJ9cOjQIdH3hs2bN8ds8PtA7l5GxCPVBy0tLcyvfvUr5rTTTmN0Oh0zfPhw5v/9v/+XsJiiedAx5O5FDMMw//Vf/8WYTCamoaFB0AbNg/aTzDOo1+tl/vCHPzDZ2dmM2WxmSktLmePHjyfY4ZZJ5j1EDlXUMEEQBEEQBEEQBNEF9Po9YQRBEARBEARBEOkELcIIgiAIgiAIgiC6EFqEEQRBEARBEARBdCG0CCMIgiAIgiAIguhCaBFGEARBEARBEATRhdAijCAIgiAIgiAIoguhRRhBEARBEARBEEQXQoswgiAIgiAIgiCILoQWYQRBEESHWLlyJX71q18pKvP9999DpVJh9+7dKfEhv7OPYQAADOFJREFUVfbOOOMMPPvssynxqat5/PHHcd5553W3GwCASy65BOvWretuNwiCINIWWoQRBEH0cHbs2AGNRoNrr702IY1dnLB/er0eTqcTixYtAsMw8Pv9cDgcWLZsmaDthQsXYsCAAQgEAoLpPp8P8+fPx4IFCxLSfvjhB+j1eowePbpjDUwjHn/88bh4ZmZmoqioCFu2bGm3zXXr1kGj0eDHH38UTM/NzcWcOXPabb87ePTRR/HQQw8hHA53tysEQRBpCS3CCIIgejgrV67EPffcg61bt+LYsWOCeT755BMcP34c1dXVeOKJJ7B48WKsWrUKer0ed9xxB8rKyhLKMAyD1atXY/LkydDpdIJ23377bdhsNhQUFCSkrV69GjfffDPcbjc+//zzjjUyjRg1ahSOHz+O48ePY8eOHcjNzcWECRPQ2NjYLnvXX3897HY7XnnllYS0rVu3oqamBjNmzOio213KNddcg6amJnz00Ufd7QpBEERaQoswgiCIHozH48Gbb76Ju+++G9deey1Wr14tmM9ut2PgwIEYPnw4br/9dhQUFGDXrl0AgBkzZuCbb75BeXl5XJktW7bgu+++k1wAvPHGG7juuusSXmcYBmVlZbjzzjtx2223YeXKlbJt2bdvHyZMmACbzYaMjAwUFRXh22+/BQCEw2E8+eSTGDJkCAwGA8477zxs3LgxwcZ3332HK6+8EmazGWPGjMGOHTvi0tetW4dRo0bBYDDgjDPOwNNPPy3rFx+tVouBAwdi4MCBOPfcc/Hkk0/C4/Hgm2++AQBMnz4dEyZMiCsTCATQv39/wTjodDrceeedgn23atUqjB07FqNGjcKRI0dwww03wGq1wmaz4eabb8bJkydF/bziiitw7733xr1WUlKCqVOnxq7POOMMLFq0CJMnT4bVasXw4cPx3nvv4aefforVlZeXhy+//DLOTnl5OYqKimAymTB06FDMnj0bzc3NsXSNRoNf//rXeOONN0T9IwiC6MvQIowgCKIHs3btWowcORIjRozAHXfcgVWrVoFhGMkyX375JXbu3ImxY8cCAFwuFy666CKsWrUqLl9ZWRkuu+wyjBw5UtRWeXk5LrzwwoTXN2/ejJaWFowbNw533HEH3njjjbiHdD4//vgjiouLYTAYsGnTJuzcuRPTp09HMBgEAPztb3/D008/jb/85S+oqqrC+PHjcf3116O6ujrOziOPPIL7778fu3fvxtlnn41JkybFbOzcuRM333wzbr31VuzZswePP/445s+fL7pwTYbW1laUlZUhKysLI0aMAADcdddd2LhxI44fPx7L9/7776OlpQW33HKLoJ0ZM2aguroaW7dujb3m8Xjw9ttvY8aMGQiHw7jhhhvw888/Y8uWLfj444/x3XffidpTwjPPPIOCggJUVlbi2muvxZ133onJkyfjjjvuwK5du3DWWWdh8uTJsXH17bff4uqrr8bEiRNRVVWFN998E+Xl5Zg1a1ac3Ysvvhjbtm3rsH8EQRC9EoYgCILosVx22WXMs88+yzAMwwQCAcbhcDCbN2+OpR86dIgBwJhMJsZisTA6nY4BwPz2t7+Ns/OPf/yDsVqtTFNTE8MwDON2uxmz2cy8/PLLonXX19czAJitW7cmpN12223MvffeG7seM2YMU1ZWluBXZWUlwzAMM2/ePCYnJ4fx+/2CdQ0ePJhZvHhx3GsXXXQR84c//CHOHtffffv2MQCYAwcOxHz65S9/GWfjgQceYM4999zY9fDhw5lnnnlGtM0LFixg1Go1Y7FYGIvFwqhUKsZmszEfffRRXL5zzz2XWb58eez6uuuuY6ZOnSpql2EY5pJLLmGmTJkSu165ciVjNpsZt9vN/O///i+j0WiYI0eOJLTviy++iPk2ZsyYWPrll1/O/PGPf4yr44YbboirY/jw4cwdd9wRuz5+/DgDgJk/f37stR07djAAmOPHjzMMwzAzZsxIGD/btm1j1Go14/V6Y69t2LCBUavVTCgUkmw3QRBEX4S+CSMIguihHDx4EF988QUmTZoEIPIzuVtuuUXwJ29vvvkmdu/eja+++gpr167Fhg0b8NBDD8XSJ02ahFAohLVr18byq9VqyW9avF4vAMBoNMa93tDQgHfeeQd33HFH7LU77rhD8ieJu3fvRlFRkeDeM7fbjWPHjiXsOysoKMCBAwfiXsvLy4v9/6BBgwAAp06dAgAcOHBA0EZ1dTVCoZCob3xGjBiB3bt3Y/fu3di5cyfuvvtu3HTTTXE/2bvrrrti++xOnjyJjz76CNOnT5e0O336dLz99ttoamoCEPkp4k033YSMjAwcOHAAQ4cOxdChQ2P5zz33XGRlZSXEQCncmA0YMABA5NtR/mtsHL/66iusXr0aVqs19jd+/HiEw2EcOnQoVs5kMiEcDqO1tbVD/hEEQfRGtN3tAEEQBNE+Vq5ciWAwiMGDB8deYxgGBoMBzz//PDIzM2OvDx06FE6nEwBwzjnn4Ntvv8X8+fPx+OOPw2g0wmaz4Te/+Q3Kysowffp0lJWV4eabb4bVahWt3263Q6VSob6+Pu71f/7zn/D5fLGfO7J+hcNhfPPNNzj77LMTbJlMpnbHgQt3EadSqQAg5Sf0sSdMsuTn5+Pdd9/Fs88+i9deew0AMHnyZDz00EPYsWMHtm/fjpycHBQVFUnavfXWW/GnP/0Ja9euRXFxMSoqKrB06dJ2+6lWqxN+mip0yqVQzKTi6PF48Lvf/Q6zZ89OsDVs2LDY///888+wWCwp61uCIIjeBH0TRhAE0QMJBoN49dVX8fTTT8e+lWG/6Ro8eDDWrFkjWV6j0SAYDMLv98demzFjBsrLy/H+++9j+/btsify6fV6nHvuudi/f3/c6ytXrsR9992X4FdRUVHCvjOWvLw8bNu2TXCRYLPZMHjwYFRUVMS9XlFRgXPPPVfSRy7nnHOOoI2zzz4bGo0maTtCaDSa2DeDQGSBWlJSgrKyMqxevRrTpk2TtZGRkYGbbroJq1atQllZGc4+++zYwu2cc87B0aNHcfTo0Vj+/fv3o6GhQTQGp512Wty+tFAohL1797a3iTHOP/987N+/H06nM+FPr9fH8u3duxf5+fkdro8gCKI3QoswgiCIHsj777+P+vp6zJgxA6NHj477mzhxYsJP/+rq6nDixAn88MMP+Oijj/C3v/0NV155JWw2WyxPcXExnE4nJk+ejJEjR+Kyyy6T9WP8+PFxpyru3r0bu3btwl133ZXg16RJk/DKK6/EDsrgMmvWLLjdbtx666348ssvUV1djf/5n//BwYMHAQAPPPAAli9fjjfffBMHDx7EQw89hN27d+OPf/xj0jG777778Omnn2LhwoX45ptv8Morr+D555/H/fffn7QNILIAPnHiBE6cOIHq6mosWrQI+/fvxw033BCX76677sIrr7yCAwcOYMqUKUnZnjFjBrZv345//OMfcT9fHDduHFwuF26//Xbs2rULX3zxBSZPnozLL79c8GAUALjqqqvwwQcf4IMPPsDXX3+Nu+++Gw0NDYraKsTcuXOxfft2zJo1C7t370Z1dTU2bNiQcDDHtm3bFIt4EwRB9BVoEUYQBNEDWblyJcaNGxf3k0OWiRMn4ssvv0RVVVXstXHjxmHQoEE444wz8Nvf/ha//vWv8eabb8aVU6lUmD59Ourr62X3L7HMmDEDH374YUwja+XKlTj33HMFT1QsLS3FqVOn8OGHHyak2e12bNq0CR6PB5dffjkuuOAC/Pd//3fsZ3GzZ8/GnDlzcN9998HlcmHjxo147733kJubm5SfQOQbnLVr1+KNN97A6NGj8dhjj+HJJ5+MO7I9Gfbt24dBgwZh0KBBOO+887B27Vq8+OKLmDx5clw+Nubjx4+P+8moFIWFhRgxYgTcbnecPZVKhQ0bNiA7OxvFxcUYN24czjzzzIQ+5DJ9+nRMmTIltlg788wzceWVVypqqxB5eXnYsmULvvnmGxQVFSE/Px+PPfZYXBt//PFHbN++PalvAAmCIPoiKob/g3GCIAiCUMBNN92E888/H/PmzetuV9IKj8eD008/HWVlZbjxxhu7250uZe7cuaivr8dLL73U3a4QBEGkJfRNGEEQBNEhnnrqKckDPPoa4XAYp06dwsKFC5GVlYXrr7++u13qcvr374+FCxd2txsEQRBpC30TRhAEQRAp5Pvvv0dOTg6GDBmC1atX4xe/+EV3u0QQBEGkGbQIIwiCIAiCIAiC6ELo54gEQRAEQRAEQRBdCC3CCIIgCIIgCIIguhBahBEEQRAEQRAEQXQhtAgjCIIgCIIgCILoQmgRRhAEQRAEQRAE0YXQIowgCIIgCIIgCKILoUUYQRAEQRAEQRBEF0KLMIIgCIIgCIIgiC7k/wOZLj6WWyZdl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243" name="Picture 3" descr="C:\Users\Arsen\Desktop\загружено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572" y="1233021"/>
            <a:ext cx="6371771" cy="402999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475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2" name="TextBox 1"/>
          <p:cNvSpPr txBox="1"/>
          <p:nvPr/>
        </p:nvSpPr>
        <p:spPr>
          <a:xfrm>
            <a:off x="386865" y="952049"/>
            <a:ext cx="6086506" cy="5355312"/>
          </a:xfrm>
          <a:prstGeom prst="rect">
            <a:avLst/>
          </a:prstGeom>
          <a:noFill/>
        </p:spPr>
        <p:txBody>
          <a:bodyPr wrap="square" rtlCol="0">
            <a:spAutoFit/>
          </a:bodyPr>
          <a:lstStyle/>
          <a:p>
            <a:r>
              <a:rPr lang="en-US" b="1" dirty="0">
                <a:latin typeface="Roboto" charset="0"/>
                <a:ea typeface="Roboto" charset="0"/>
              </a:rPr>
              <a:t>Weak and strong positive </a:t>
            </a:r>
            <a:r>
              <a:rPr lang="en-US" b="1" dirty="0" smtClean="0">
                <a:latin typeface="Roboto" charset="0"/>
                <a:ea typeface="Roboto" charset="0"/>
              </a:rPr>
              <a:t>correlations</a:t>
            </a:r>
            <a:endParaRPr lang="ru-RU" b="1" dirty="0" smtClean="0">
              <a:latin typeface="Roboto" charset="0"/>
              <a:ea typeface="Roboto" charset="0"/>
            </a:endParaRPr>
          </a:p>
          <a:p>
            <a:endParaRPr lang="ru-RU" dirty="0">
              <a:latin typeface="Roboto" charset="0"/>
              <a:ea typeface="Roboto" charset="0"/>
            </a:endParaRPr>
          </a:p>
          <a:p>
            <a:r>
              <a:rPr lang="en-US" dirty="0">
                <a:latin typeface="Roboto" charset="0"/>
                <a:ea typeface="Roboto" charset="0"/>
              </a:rPr>
              <a:t>It seems obvious that Min IBU and Max IBU should have a high correlation coefficient. However, this is not the case, a high correlation coefficient in this case may indicate a stable bitterness level in the beer</a:t>
            </a:r>
            <a:r>
              <a:rPr lang="en-US" dirty="0" smtClean="0">
                <a:latin typeface="Roboto" charset="0"/>
                <a:ea typeface="Roboto" charset="0"/>
              </a:rPr>
              <a:t>.</a:t>
            </a:r>
            <a:endParaRPr lang="ru-RU" dirty="0" smtClean="0">
              <a:latin typeface="Roboto" charset="0"/>
              <a:ea typeface="Roboto" charset="0"/>
            </a:endParaRPr>
          </a:p>
          <a:p>
            <a:endParaRPr lang="ru-RU" dirty="0">
              <a:latin typeface="Roboto" charset="0"/>
              <a:ea typeface="Roboto" charset="0"/>
            </a:endParaRPr>
          </a:p>
          <a:p>
            <a:r>
              <a:rPr lang="en-US" dirty="0">
                <a:latin typeface="Roboto" charset="0"/>
                <a:ea typeface="Roboto" charset="0"/>
              </a:rPr>
              <a:t>ABV and Ave Rating have a moderate positive correlation: the coefficient is </a:t>
            </a:r>
            <a:r>
              <a:rPr lang="en-US" b="1" dirty="0">
                <a:latin typeface="Roboto" charset="0"/>
                <a:ea typeface="Roboto" charset="0"/>
              </a:rPr>
              <a:t>0.4</a:t>
            </a:r>
            <a:r>
              <a:rPr lang="en-US" dirty="0">
                <a:latin typeface="Roboto" charset="0"/>
                <a:ea typeface="Roboto" charset="0"/>
              </a:rPr>
              <a:t>. This may indicate the following trend: people tend to rate slightly higher stronger beers</a:t>
            </a:r>
            <a:r>
              <a:rPr lang="en-US" dirty="0" smtClean="0">
                <a:latin typeface="Roboto" charset="0"/>
                <a:ea typeface="Roboto" charset="0"/>
              </a:rPr>
              <a:t>.</a:t>
            </a:r>
            <a:endParaRPr lang="ru-RU" dirty="0" smtClean="0">
              <a:latin typeface="Roboto" charset="0"/>
              <a:ea typeface="Roboto" charset="0"/>
            </a:endParaRPr>
          </a:p>
          <a:p>
            <a:endParaRPr lang="ru-RU" dirty="0">
              <a:latin typeface="Roboto" charset="0"/>
              <a:ea typeface="Roboto" charset="0"/>
            </a:endParaRPr>
          </a:p>
          <a:p>
            <a:r>
              <a:rPr lang="en-US" dirty="0">
                <a:latin typeface="Roboto" charset="0"/>
                <a:ea typeface="Roboto" charset="0"/>
              </a:rPr>
              <a:t>The correlation coefficients of </a:t>
            </a:r>
            <a:r>
              <a:rPr lang="en-US" b="1" dirty="0">
                <a:latin typeface="Roboto" charset="0"/>
                <a:ea typeface="Roboto" charset="0"/>
              </a:rPr>
              <a:t>0.42 </a:t>
            </a:r>
            <a:r>
              <a:rPr lang="en-US" dirty="0">
                <a:latin typeface="Roboto" charset="0"/>
                <a:ea typeface="Roboto" charset="0"/>
              </a:rPr>
              <a:t>for Min IBU and </a:t>
            </a:r>
            <a:r>
              <a:rPr lang="en-US" b="1" dirty="0">
                <a:latin typeface="Roboto" charset="0"/>
                <a:ea typeface="Roboto" charset="0"/>
              </a:rPr>
              <a:t>0.47</a:t>
            </a:r>
            <a:r>
              <a:rPr lang="en-US" dirty="0">
                <a:latin typeface="Roboto" charset="0"/>
                <a:ea typeface="Roboto" charset="0"/>
              </a:rPr>
              <a:t> for Max IBU with Ave Rating indicate a moderate positive correlation between bitterness level and average beer rating. This may imply that beers with higher bitterness levels (measured as International Bitterness Units, IBU) tend to receive higher average ratings from consumers</a:t>
            </a:r>
            <a:r>
              <a:rPr lang="en-US" dirty="0" smtClean="0">
                <a:latin typeface="Roboto" charset="0"/>
                <a:ea typeface="Roboto" charset="0"/>
              </a:rPr>
              <a:t>.</a:t>
            </a:r>
            <a:endParaRPr lang="ru-RU" dirty="0" smtClean="0">
              <a:latin typeface="Roboto" charset="0"/>
              <a:ea typeface="Roboto" charset="0"/>
            </a:endParaRPr>
          </a:p>
          <a:p>
            <a:endParaRPr lang="ru-RU" dirty="0">
              <a:latin typeface="Roboto" charset="0"/>
              <a:ea typeface="Roboto" charset="0"/>
            </a:endParaRPr>
          </a:p>
          <a:p>
            <a:r>
              <a:rPr lang="en-US" dirty="0">
                <a:latin typeface="Roboto" charset="0"/>
                <a:ea typeface="Roboto" charset="0"/>
              </a:rPr>
              <a:t>However, correlation does not imply causation.</a:t>
            </a:r>
            <a:endParaRPr lang="ru-RU" dirty="0">
              <a:latin typeface="Roboto" charset="0"/>
              <a:ea typeface="Roboto" charset="0"/>
            </a:endParaRPr>
          </a:p>
        </p:txBody>
      </p:sp>
      <p:pic>
        <p:nvPicPr>
          <p:cNvPr id="9217" name="Picture 1" descr="C:\Users\Arsen\Desktop\загружено (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1085" y="1125786"/>
            <a:ext cx="4994729" cy="460642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4756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pic>
        <p:nvPicPr>
          <p:cNvPr id="12290" name="Picture 2" descr="C:\Users\Arsen\Desktop\загружено (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6626" y="994253"/>
            <a:ext cx="7047163" cy="45142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6865" y="777877"/>
            <a:ext cx="4794735" cy="5447645"/>
          </a:xfrm>
          <a:prstGeom prst="rect">
            <a:avLst/>
          </a:prstGeom>
          <a:noFill/>
        </p:spPr>
        <p:txBody>
          <a:bodyPr wrap="square" rtlCol="0">
            <a:spAutoFit/>
          </a:bodyPr>
          <a:lstStyle/>
          <a:p>
            <a:r>
              <a:rPr lang="en-US" sz="1600" b="1" dirty="0">
                <a:latin typeface="Roboto" charset="0"/>
                <a:ea typeface="Roboto" charset="0"/>
              </a:rPr>
              <a:t>Beers with a balance between malt and hops</a:t>
            </a:r>
            <a:r>
              <a:rPr lang="en-US" sz="1600" dirty="0" smtClean="0">
                <a:latin typeface="Roboto" charset="0"/>
                <a:ea typeface="Roboto" charset="0"/>
              </a:rPr>
              <a:t>:</a:t>
            </a:r>
            <a:endParaRPr lang="ru-RU" sz="1600" dirty="0" smtClean="0">
              <a:latin typeface="Roboto" charset="0"/>
              <a:ea typeface="Roboto" charset="0"/>
            </a:endParaRPr>
          </a:p>
          <a:p>
            <a:endParaRPr lang="ru-RU" sz="1600" dirty="0">
              <a:latin typeface="Roboto" charset="0"/>
              <a:ea typeface="Roboto" charset="0"/>
            </a:endParaRPr>
          </a:p>
          <a:p>
            <a:r>
              <a:rPr lang="en-US" sz="1600" dirty="0">
                <a:latin typeface="Roboto" charset="0"/>
                <a:ea typeface="Roboto" charset="0"/>
              </a:rPr>
              <a:t>The chart shows that beers with moderate levels of both malt and hops (in the middle of the range) have lower average scores. This may be because such beers may not have pronounced malt or hop characteristics, making them less interesting to some connoisseurs</a:t>
            </a:r>
            <a:r>
              <a:rPr lang="en-US" sz="1600" dirty="0" smtClean="0">
                <a:latin typeface="Roboto" charset="0"/>
                <a:ea typeface="Roboto" charset="0"/>
              </a:rPr>
              <a:t>.</a:t>
            </a:r>
            <a:endParaRPr lang="ru-RU" sz="1600" dirty="0" smtClean="0">
              <a:latin typeface="Roboto" charset="0"/>
              <a:ea typeface="Roboto" charset="0"/>
            </a:endParaRPr>
          </a:p>
          <a:p>
            <a:endParaRPr lang="ru-RU" sz="1600" dirty="0">
              <a:latin typeface="Roboto" charset="0"/>
              <a:ea typeface="Roboto" charset="0"/>
            </a:endParaRPr>
          </a:p>
          <a:p>
            <a:r>
              <a:rPr lang="en-US" sz="1600" dirty="0">
                <a:latin typeface="Roboto" charset="0"/>
                <a:ea typeface="Roboto" charset="0"/>
              </a:rPr>
              <a:t>High hop, low malt and highest scores</a:t>
            </a:r>
            <a:r>
              <a:rPr lang="en-US" sz="1600" dirty="0" smtClean="0">
                <a:latin typeface="Roboto" charset="0"/>
                <a:ea typeface="Roboto" charset="0"/>
              </a:rPr>
              <a:t>:</a:t>
            </a:r>
            <a:endParaRPr lang="ru-RU" sz="1600" dirty="0" smtClean="0">
              <a:latin typeface="Roboto" charset="0"/>
              <a:ea typeface="Roboto" charset="0"/>
            </a:endParaRPr>
          </a:p>
          <a:p>
            <a:r>
              <a:rPr lang="en-US" sz="1600" dirty="0" smtClean="0">
                <a:latin typeface="Roboto" charset="0"/>
                <a:ea typeface="Roboto" charset="0"/>
              </a:rPr>
              <a:t>Beers </a:t>
            </a:r>
            <a:r>
              <a:rPr lang="en-US" sz="1600" dirty="0">
                <a:latin typeface="Roboto" charset="0"/>
                <a:ea typeface="Roboto" charset="0"/>
              </a:rPr>
              <a:t>with high hop content and low malt have the highest average scores. This may be due to the preference of a certain group of consumers for more bitter and flavorful beers, especially in the context of current flavor trends</a:t>
            </a:r>
            <a:r>
              <a:rPr lang="en-US" sz="1600" dirty="0" smtClean="0">
                <a:latin typeface="Roboto" charset="0"/>
                <a:ea typeface="Roboto" charset="0"/>
              </a:rPr>
              <a:t>.</a:t>
            </a:r>
            <a:endParaRPr lang="ru-RU" sz="1600" dirty="0" smtClean="0">
              <a:latin typeface="Roboto" charset="0"/>
              <a:ea typeface="Roboto" charset="0"/>
            </a:endParaRPr>
          </a:p>
          <a:p>
            <a:endParaRPr lang="ru-RU" sz="1600" dirty="0" smtClean="0">
              <a:latin typeface="Roboto" charset="0"/>
              <a:ea typeface="Roboto" charset="0"/>
            </a:endParaRPr>
          </a:p>
          <a:p>
            <a:r>
              <a:rPr lang="en-US" sz="1600" dirty="0">
                <a:latin typeface="Roboto" charset="0"/>
                <a:ea typeface="Roboto" charset="0"/>
              </a:rPr>
              <a:t>High malt, low hops and highest scores</a:t>
            </a:r>
            <a:r>
              <a:rPr lang="en-US" sz="1600" dirty="0" smtClean="0">
                <a:latin typeface="Roboto" charset="0"/>
                <a:ea typeface="Roboto" charset="0"/>
              </a:rPr>
              <a:t>:</a:t>
            </a:r>
            <a:endParaRPr lang="ru-RU" sz="1600" dirty="0" smtClean="0">
              <a:latin typeface="Roboto" charset="0"/>
              <a:ea typeface="Roboto" charset="0"/>
            </a:endParaRPr>
          </a:p>
          <a:p>
            <a:r>
              <a:rPr lang="en-US" sz="1600" dirty="0" smtClean="0">
                <a:latin typeface="Roboto" charset="0"/>
                <a:ea typeface="Roboto" charset="0"/>
              </a:rPr>
              <a:t>Beers </a:t>
            </a:r>
            <a:r>
              <a:rPr lang="en-US" sz="1600" dirty="0">
                <a:latin typeface="Roboto" charset="0"/>
                <a:ea typeface="Roboto" charset="0"/>
              </a:rPr>
              <a:t>with high malt and low hops also show high average scores. This may be of interest to those who prefer the more intense flavor characteristics of malt.</a:t>
            </a:r>
            <a:endParaRPr lang="ru-RU" sz="1600" dirty="0">
              <a:latin typeface="Roboto" charset="0"/>
              <a:ea typeface="Roboto" charset="0"/>
            </a:endParaRPr>
          </a:p>
        </p:txBody>
      </p:sp>
    </p:spTree>
    <p:extLst>
      <p:ext uri="{BB962C8B-B14F-4D97-AF65-F5344CB8AC3E}">
        <p14:creationId xmlns:p14="http://schemas.microsoft.com/office/powerpoint/2010/main" val="803381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pic>
        <p:nvPicPr>
          <p:cNvPr id="12291" name="Picture 3" descr="C:\Users\Arsen\Desktop\загружено (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371" y="1145268"/>
            <a:ext cx="5125131" cy="4726691"/>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6865" y="1044462"/>
            <a:ext cx="5868792" cy="5355312"/>
          </a:xfrm>
          <a:prstGeom prst="rect">
            <a:avLst/>
          </a:prstGeom>
          <a:noFill/>
        </p:spPr>
        <p:txBody>
          <a:bodyPr wrap="square" rtlCol="0">
            <a:spAutoFit/>
          </a:bodyPr>
          <a:lstStyle/>
          <a:p>
            <a:r>
              <a:rPr lang="en-US" dirty="0">
                <a:latin typeface="Roboto" charset="0"/>
                <a:ea typeface="Roboto" charset="0"/>
              </a:rPr>
              <a:t>Astringency in refers to an astringent flavor that can resemble dryness, tightness, or an astringent sensation in the mouth. The main source of astringency in beer is tannins, which can be extracted from malt, hops, and other ingredients during brewing. Tannins are </a:t>
            </a:r>
            <a:r>
              <a:rPr lang="en-US" dirty="0" err="1">
                <a:latin typeface="Roboto" charset="0"/>
                <a:ea typeface="Roboto" charset="0"/>
              </a:rPr>
              <a:t>polyphenolic</a:t>
            </a:r>
            <a:r>
              <a:rPr lang="en-US" dirty="0">
                <a:latin typeface="Roboto" charset="0"/>
                <a:ea typeface="Roboto" charset="0"/>
              </a:rPr>
              <a:t> compounds that can impart astringent properties to wines, teas, and some beers</a:t>
            </a:r>
            <a:r>
              <a:rPr lang="en-US" dirty="0" smtClean="0">
                <a:latin typeface="Roboto" charset="0"/>
                <a:ea typeface="Roboto" charset="0"/>
              </a:rPr>
              <a:t>.</a:t>
            </a:r>
            <a:endParaRPr lang="ru-RU" dirty="0" smtClean="0">
              <a:latin typeface="Roboto" charset="0"/>
              <a:ea typeface="Roboto" charset="0"/>
            </a:endParaRPr>
          </a:p>
          <a:p>
            <a:endParaRPr lang="ru-RU" dirty="0">
              <a:latin typeface="Roboto" charset="0"/>
              <a:ea typeface="Roboto" charset="0"/>
            </a:endParaRPr>
          </a:p>
          <a:p>
            <a:r>
              <a:rPr lang="en-US" dirty="0">
                <a:latin typeface="Roboto" charset="0"/>
                <a:ea typeface="Roboto" charset="0"/>
              </a:rPr>
              <a:t>Malts and hops can release tannins during the brewing process, especially if the brewing temperature is too high or if the water has a high pH level. Incorrect brewing parameters can lead to excessive extraction of tannins and hence increased astringency in beer</a:t>
            </a:r>
            <a:r>
              <a:rPr lang="en-US" dirty="0" smtClean="0">
                <a:latin typeface="Roboto" charset="0"/>
                <a:ea typeface="Roboto" charset="0"/>
              </a:rPr>
              <a:t>.</a:t>
            </a:r>
            <a:endParaRPr lang="ru-RU" dirty="0" smtClean="0">
              <a:latin typeface="Roboto" charset="0"/>
              <a:ea typeface="Roboto" charset="0"/>
            </a:endParaRPr>
          </a:p>
          <a:p>
            <a:endParaRPr lang="ru-RU" dirty="0">
              <a:latin typeface="Roboto" charset="0"/>
              <a:ea typeface="Roboto" charset="0"/>
            </a:endParaRPr>
          </a:p>
          <a:p>
            <a:r>
              <a:rPr lang="en-US" dirty="0">
                <a:latin typeface="Roboto" charset="0"/>
                <a:ea typeface="Roboto" charset="0"/>
              </a:rPr>
              <a:t>A correlation coefficient of </a:t>
            </a:r>
            <a:r>
              <a:rPr lang="en-US" b="1" dirty="0">
                <a:latin typeface="Roboto" charset="0"/>
                <a:ea typeface="Roboto" charset="0"/>
              </a:rPr>
              <a:t>0.42</a:t>
            </a:r>
            <a:r>
              <a:rPr lang="en-US" dirty="0">
                <a:latin typeface="Roboto" charset="0"/>
                <a:ea typeface="Roboto" charset="0"/>
              </a:rPr>
              <a:t> may indicate a moderate positive linear relationship between the variables Hoppy and Astringency. This means that as the level of Hoppy increases, the level of Astringency is likely to increase as well.</a:t>
            </a:r>
            <a:endParaRPr lang="ru-RU" dirty="0">
              <a:latin typeface="Roboto" charset="0"/>
              <a:ea typeface="Roboto" charset="0"/>
            </a:endParaRPr>
          </a:p>
        </p:txBody>
      </p:sp>
    </p:spTree>
    <p:extLst>
      <p:ext uri="{BB962C8B-B14F-4D97-AF65-F5344CB8AC3E}">
        <p14:creationId xmlns:p14="http://schemas.microsoft.com/office/powerpoint/2010/main" val="988522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2" name="TextBox 1"/>
          <p:cNvSpPr txBox="1"/>
          <p:nvPr/>
        </p:nvSpPr>
        <p:spPr>
          <a:xfrm>
            <a:off x="502979" y="2274838"/>
            <a:ext cx="5868792" cy="2308324"/>
          </a:xfrm>
          <a:prstGeom prst="rect">
            <a:avLst/>
          </a:prstGeom>
          <a:noFill/>
        </p:spPr>
        <p:txBody>
          <a:bodyPr wrap="square" rtlCol="0">
            <a:spAutoFit/>
          </a:bodyPr>
          <a:lstStyle/>
          <a:p>
            <a:r>
              <a:rPr lang="en-US" sz="2400" dirty="0">
                <a:latin typeface="Roboto" charset="0"/>
                <a:ea typeface="Roboto" charset="0"/>
              </a:rPr>
              <a:t>To summarize, I got a lot of information for future work. Next I used </a:t>
            </a:r>
            <a:r>
              <a:rPr lang="en-US" sz="2400" dirty="0" err="1">
                <a:latin typeface="Roboto" charset="0"/>
                <a:ea typeface="Roboto" charset="0"/>
              </a:rPr>
              <a:t>LazyClassifier</a:t>
            </a:r>
            <a:r>
              <a:rPr lang="en-US" sz="2400" dirty="0">
                <a:latin typeface="Roboto" charset="0"/>
                <a:ea typeface="Roboto" charset="0"/>
              </a:rPr>
              <a:t> which showed the best performance for the random forest model. I customized </a:t>
            </a:r>
            <a:r>
              <a:rPr lang="en-US" sz="2400" dirty="0" smtClean="0">
                <a:latin typeface="Roboto" charset="0"/>
                <a:ea typeface="Roboto" charset="0"/>
              </a:rPr>
              <a:t>hyper parameters </a:t>
            </a:r>
            <a:r>
              <a:rPr lang="en-US" sz="2400" dirty="0">
                <a:latin typeface="Roboto" charset="0"/>
                <a:ea typeface="Roboto" charset="0"/>
              </a:rPr>
              <a:t>for this model and got good results. </a:t>
            </a:r>
            <a:endParaRPr lang="en-US" sz="2400" dirty="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057" y="2292981"/>
            <a:ext cx="5427210" cy="191788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662754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ru-RU" sz="1200" dirty="0">
                <a:solidFill>
                  <a:schemeClr val="bg1"/>
                </a:solidFill>
                <a:latin typeface="ALS Gorizont Light Expanded" panose="00000405000000000000" pitchFamily="50" charset="0"/>
              </a:rPr>
              <a:t>Тема</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3" name="TextBox 2"/>
          <p:cNvSpPr txBox="1"/>
          <p:nvPr/>
        </p:nvSpPr>
        <p:spPr>
          <a:xfrm>
            <a:off x="1204685" y="2736502"/>
            <a:ext cx="4847771" cy="1384995"/>
          </a:xfrm>
          <a:prstGeom prst="rect">
            <a:avLst/>
          </a:prstGeom>
          <a:noFill/>
        </p:spPr>
        <p:txBody>
          <a:bodyPr wrap="square" rtlCol="0">
            <a:spAutoFit/>
          </a:bodyPr>
          <a:lstStyle/>
          <a:p>
            <a:r>
              <a:rPr lang="en-US" sz="2800" dirty="0">
                <a:latin typeface="Roboto" charset="0"/>
                <a:ea typeface="Roboto" charset="0"/>
              </a:rPr>
              <a:t>In the end I developed a simple interactive interface for users</a:t>
            </a:r>
            <a:endParaRPr lang="ru-RU" sz="2800" dirty="0">
              <a:latin typeface="Roboto" charset="0"/>
              <a:ea typeface="Roboto" charset="0"/>
            </a:endParaRP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028" y="777875"/>
            <a:ext cx="5208814" cy="593562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662754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3" name="TextBox 2"/>
          <p:cNvSpPr txBox="1"/>
          <p:nvPr/>
        </p:nvSpPr>
        <p:spPr>
          <a:xfrm>
            <a:off x="663574" y="777877"/>
            <a:ext cx="11325225" cy="1384995"/>
          </a:xfrm>
          <a:prstGeom prst="rect">
            <a:avLst/>
          </a:prstGeom>
          <a:noFill/>
        </p:spPr>
        <p:txBody>
          <a:bodyPr wrap="square" rtlCol="0">
            <a:spAutoFit/>
          </a:bodyPr>
          <a:lstStyle/>
          <a:p>
            <a:r>
              <a:rPr lang="en-US" sz="2800" dirty="0">
                <a:latin typeface="Roboto" charset="0"/>
                <a:ea typeface="Roboto" charset="0"/>
              </a:rPr>
              <a:t>After selecting the characteristics and clicking the "Predict" button, the user gets the name of the beer style and the nearest existing recipe from those that exist in the </a:t>
            </a:r>
            <a:r>
              <a:rPr lang="en-US" sz="2800" dirty="0" smtClean="0">
                <a:latin typeface="Roboto" charset="0"/>
                <a:ea typeface="Roboto" charset="0"/>
              </a:rPr>
              <a:t>dataset</a:t>
            </a:r>
            <a:r>
              <a:rPr lang="ru-RU" sz="2800" dirty="0">
                <a:latin typeface="Roboto" charset="0"/>
                <a:ea typeface="Roboto" charset="0"/>
              </a:rPr>
              <a:t>.</a:t>
            </a:r>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74" y="2415842"/>
            <a:ext cx="11047518" cy="37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634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3" name="TextBox 2"/>
          <p:cNvSpPr txBox="1"/>
          <p:nvPr/>
        </p:nvSpPr>
        <p:spPr>
          <a:xfrm>
            <a:off x="499663" y="1939020"/>
            <a:ext cx="3778735" cy="2246769"/>
          </a:xfrm>
          <a:prstGeom prst="rect">
            <a:avLst/>
          </a:prstGeom>
          <a:noFill/>
        </p:spPr>
        <p:txBody>
          <a:bodyPr wrap="square" rtlCol="0">
            <a:spAutoFit/>
          </a:bodyPr>
          <a:lstStyle/>
          <a:p>
            <a:r>
              <a:rPr lang="en-US" sz="2800" dirty="0">
                <a:latin typeface="Roboto" charset="0"/>
                <a:ea typeface="Roboto" charset="0"/>
              </a:rPr>
              <a:t>To compare the recommended recipe with the one selected by the user, two graphs are displayed.</a:t>
            </a:r>
            <a:endParaRPr lang="ru-RU" sz="2800" dirty="0">
              <a:latin typeface="Roboto" charset="0"/>
              <a:ea typeface="Roboto" charset="0"/>
            </a:endParaRPr>
          </a:p>
        </p:txBody>
      </p:sp>
      <p:pic>
        <p:nvPicPr>
          <p:cNvPr id="16386" name="Picture 2" descr="C:\Users\Arsen\Desktop\загружено (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398" y="624114"/>
            <a:ext cx="7695889" cy="614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773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xmlns="" id="{D6672A57-2D2F-2F99-FEB9-97DB62C45D6E}"/>
              </a:ext>
            </a:extLst>
          </p:cNvPr>
          <p:cNvSpPr>
            <a:spLocks noGrp="1"/>
          </p:cNvSpPr>
          <p:nvPr>
            <p:ph idx="1"/>
          </p:nvPr>
        </p:nvSpPr>
        <p:spPr>
          <a:xfrm>
            <a:off x="821042" y="2120972"/>
            <a:ext cx="3475889" cy="3706711"/>
          </a:xfrm>
        </p:spPr>
        <p:txBody>
          <a:bodyPr>
            <a:noAutofit/>
          </a:bodyPr>
          <a:lstStyle/>
          <a:p>
            <a:pPr marL="0" indent="0">
              <a:lnSpc>
                <a:spcPct val="110000"/>
              </a:lnSpc>
              <a:buNone/>
            </a:pPr>
            <a:r>
              <a:rPr lang="en-US" sz="2000" dirty="0">
                <a:latin typeface="Roboto" charset="0"/>
                <a:ea typeface="Roboto" charset="0"/>
              </a:rPr>
              <a:t>Our project is a unique fusion of brewing and modern </a:t>
            </a:r>
            <a:r>
              <a:rPr lang="en-US" sz="2000" dirty="0" smtClean="0">
                <a:latin typeface="Roboto" charset="0"/>
                <a:ea typeface="Roboto" charset="0"/>
              </a:rPr>
              <a:t>technology.</a:t>
            </a:r>
            <a:endParaRPr lang="ru-RU" sz="2000" dirty="0" smtClean="0">
              <a:latin typeface="Roboto" charset="0"/>
              <a:ea typeface="Roboto" charset="0"/>
            </a:endParaRPr>
          </a:p>
          <a:p>
            <a:pPr marL="0" indent="0">
              <a:lnSpc>
                <a:spcPct val="110000"/>
              </a:lnSpc>
              <a:buNone/>
            </a:pPr>
            <a:r>
              <a:rPr lang="en-US" sz="2000" dirty="0" smtClean="0">
                <a:latin typeface="Roboto" charset="0"/>
                <a:ea typeface="Roboto" charset="0"/>
              </a:rPr>
              <a:t>We </a:t>
            </a:r>
            <a:r>
              <a:rPr lang="en-US" sz="2000" dirty="0">
                <a:latin typeface="Roboto" charset="0"/>
                <a:ea typeface="Roboto" charset="0"/>
              </a:rPr>
              <a:t>are developing a service with a machine learning model that can predict the style of beer based on its characteristics.</a:t>
            </a:r>
            <a:endParaRPr lang="ru-RU" sz="2000" dirty="0">
              <a:latin typeface="Roboto" charset="0"/>
              <a:ea typeface="Roboto" charset="0"/>
            </a:endParaRPr>
          </a:p>
        </p:txBody>
      </p:sp>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14" name="Заголовок 1">
            <a:extLst>
              <a:ext uri="{FF2B5EF4-FFF2-40B4-BE49-F238E27FC236}">
                <a16:creationId xmlns="" xmlns:a16="http://schemas.microsoft.com/office/drawing/2014/main" id="{25FEE43F-938B-592F-D905-A5EB6777F97E}"/>
              </a:ext>
            </a:extLst>
          </p:cNvPr>
          <p:cNvSpPr txBox="1">
            <a:spLocks/>
          </p:cNvSpPr>
          <p:nvPr/>
        </p:nvSpPr>
        <p:spPr>
          <a:xfrm>
            <a:off x="386862" y="233242"/>
            <a:ext cx="11805138" cy="742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About project</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10" name="Прямоугольник 9"/>
          <p:cNvSpPr/>
          <p:nvPr/>
        </p:nvSpPr>
        <p:spPr>
          <a:xfrm>
            <a:off x="5052931" y="2151727"/>
            <a:ext cx="3845170" cy="2554545"/>
          </a:xfrm>
          <a:prstGeom prst="rect">
            <a:avLst/>
          </a:prstGeom>
        </p:spPr>
        <p:txBody>
          <a:bodyPr wrap="square">
            <a:spAutoFit/>
          </a:bodyPr>
          <a:lstStyle/>
          <a:p>
            <a:pPr marL="342900" indent="-342900">
              <a:buFont typeface="+mj-lt"/>
              <a:buAutoNum type="arabicPeriod"/>
            </a:pPr>
            <a:r>
              <a:rPr lang="en-US" sz="2000" b="1" dirty="0">
                <a:latin typeface="Roboto" charset="0"/>
                <a:ea typeface="Roboto" charset="0"/>
              </a:rPr>
              <a:t>Minimum plan</a:t>
            </a:r>
            <a:r>
              <a:rPr lang="en-US" sz="2000" dirty="0">
                <a:latin typeface="Roboto" charset="0"/>
                <a:ea typeface="Roboto" charset="0"/>
              </a:rPr>
              <a:t>: Predicting beer styles by available characteristics such as ABV, IBU and others</a:t>
            </a:r>
            <a:r>
              <a:rPr lang="en-US" sz="2000" dirty="0" smtClean="0">
                <a:latin typeface="Roboto" charset="0"/>
                <a:ea typeface="Roboto" charset="0"/>
              </a:rPr>
              <a:t>..</a:t>
            </a:r>
            <a:endParaRPr lang="ru-RU" sz="2000" dirty="0">
              <a:latin typeface="Roboto" charset="0"/>
              <a:ea typeface="Roboto" charset="0"/>
            </a:endParaRPr>
          </a:p>
          <a:p>
            <a:pPr marL="342900" indent="-342900">
              <a:buFont typeface="+mj-lt"/>
              <a:buAutoNum type="arabicPeriod"/>
            </a:pPr>
            <a:endParaRPr lang="ru-RU" sz="2000" dirty="0">
              <a:latin typeface="Roboto" charset="0"/>
              <a:ea typeface="Roboto" charset="0"/>
            </a:endParaRPr>
          </a:p>
          <a:p>
            <a:pPr marL="342900" indent="-342900">
              <a:buFont typeface="+mj-lt"/>
              <a:buAutoNum type="arabicPeriod"/>
            </a:pPr>
            <a:r>
              <a:rPr lang="en-US" sz="2000" b="1" dirty="0" smtClean="0">
                <a:latin typeface="Roboto" charset="0"/>
                <a:ea typeface="Roboto" charset="0"/>
              </a:rPr>
              <a:t>Maximum plan: </a:t>
            </a:r>
            <a:r>
              <a:rPr lang="en-US" sz="2000" dirty="0">
                <a:latin typeface="Roboto" charset="0"/>
                <a:ea typeface="Roboto" charset="0"/>
              </a:rPr>
              <a:t>Output a recipe similar to what the user is requesting.</a:t>
            </a:r>
          </a:p>
        </p:txBody>
      </p:sp>
      <p:sp>
        <p:nvSpPr>
          <p:cNvPr id="17" name="Заголовок 1">
            <a:extLst>
              <a:ext uri="{FF2B5EF4-FFF2-40B4-BE49-F238E27FC236}">
                <a16:creationId xmlns="" xmlns:a16="http://schemas.microsoft.com/office/drawing/2014/main" id="{25FEE43F-938B-592F-D905-A5EB6777F97E}"/>
              </a:ext>
            </a:extLst>
          </p:cNvPr>
          <p:cNvSpPr txBox="1">
            <a:spLocks/>
          </p:cNvSpPr>
          <p:nvPr/>
        </p:nvSpPr>
        <p:spPr>
          <a:xfrm>
            <a:off x="856070" y="1133285"/>
            <a:ext cx="2696021" cy="742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solidFill>
                  <a:srgbClr val="B42263"/>
                </a:solidFill>
                <a:latin typeface="Roboto" panose="02000000000000000000" pitchFamily="2" charset="0"/>
                <a:ea typeface="Roboto" panose="02000000000000000000" pitchFamily="2" charset="0"/>
                <a:cs typeface="Lato" panose="020F0502020204030203" pitchFamily="34" charset="0"/>
              </a:rPr>
              <a:t>Description</a:t>
            </a:r>
            <a:endParaRPr lang="ru-RU" sz="24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7531"/>
          <a:stretch/>
        </p:blipFill>
        <p:spPr bwMode="auto">
          <a:xfrm>
            <a:off x="9978052" y="1984516"/>
            <a:ext cx="986306" cy="3843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Заголовок 1">
            <a:extLst>
              <a:ext uri="{FF2B5EF4-FFF2-40B4-BE49-F238E27FC236}">
                <a16:creationId xmlns="" xmlns:a16="http://schemas.microsoft.com/office/drawing/2014/main" id="{25FEE43F-938B-592F-D905-A5EB6777F97E}"/>
              </a:ext>
            </a:extLst>
          </p:cNvPr>
          <p:cNvSpPr txBox="1">
            <a:spLocks/>
          </p:cNvSpPr>
          <p:nvPr/>
        </p:nvSpPr>
        <p:spPr>
          <a:xfrm>
            <a:off x="5052931" y="1133285"/>
            <a:ext cx="3305907" cy="742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B42263"/>
                </a:solidFill>
                <a:latin typeface="Roboto" panose="02000000000000000000" pitchFamily="2" charset="0"/>
                <a:ea typeface="Roboto" panose="02000000000000000000" pitchFamily="2" charset="0"/>
                <a:cs typeface="Lato" panose="020F0502020204030203" pitchFamily="34" charset="0"/>
              </a:rPr>
              <a:t>Goals</a:t>
            </a:r>
            <a:endParaRPr lang="ru-RU" sz="24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22" name="Заголовок 1">
            <a:extLst>
              <a:ext uri="{FF2B5EF4-FFF2-40B4-BE49-F238E27FC236}">
                <a16:creationId xmlns="" xmlns:a16="http://schemas.microsoft.com/office/drawing/2014/main" id="{25FEE43F-938B-592F-D905-A5EB6777F97E}"/>
              </a:ext>
            </a:extLst>
          </p:cNvPr>
          <p:cNvSpPr txBox="1">
            <a:spLocks/>
          </p:cNvSpPr>
          <p:nvPr/>
        </p:nvSpPr>
        <p:spPr>
          <a:xfrm>
            <a:off x="8818252" y="1133285"/>
            <a:ext cx="3305907" cy="742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B42263"/>
                </a:solidFill>
                <a:latin typeface="Roboto" panose="02000000000000000000" pitchFamily="2" charset="0"/>
                <a:ea typeface="Roboto" panose="02000000000000000000" pitchFamily="2" charset="0"/>
                <a:cs typeface="Lato" panose="020F0502020204030203" pitchFamily="34" charset="0"/>
              </a:rPr>
              <a:t>Example of flavor characteristics</a:t>
            </a:r>
            <a:endParaRPr lang="ru-RU" sz="24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Tree>
    <p:extLst>
      <p:ext uri="{BB962C8B-B14F-4D97-AF65-F5344CB8AC3E}">
        <p14:creationId xmlns:p14="http://schemas.microsoft.com/office/powerpoint/2010/main" val="28115759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smtClean="0">
                <a:solidFill>
                  <a:srgbClr val="B42263"/>
                </a:solidFill>
                <a:latin typeface="Roboto" panose="02000000000000000000" pitchFamily="2" charset="0"/>
                <a:ea typeface="Roboto" panose="02000000000000000000" pitchFamily="2" charset="0"/>
                <a:cs typeface="Lato" panose="020F0502020204030203" pitchFamily="34" charset="0"/>
              </a:rPr>
              <a:t>Conclusion</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3" name="TextBox 2"/>
          <p:cNvSpPr txBox="1"/>
          <p:nvPr/>
        </p:nvSpPr>
        <p:spPr>
          <a:xfrm>
            <a:off x="557720" y="792999"/>
            <a:ext cx="11329480" cy="1938992"/>
          </a:xfrm>
          <a:prstGeom prst="rect">
            <a:avLst/>
          </a:prstGeom>
          <a:noFill/>
        </p:spPr>
        <p:txBody>
          <a:bodyPr wrap="square" rtlCol="0">
            <a:spAutoFit/>
          </a:bodyPr>
          <a:lstStyle/>
          <a:p>
            <a:r>
              <a:rPr lang="en-US" sz="2000" dirty="0">
                <a:latin typeface="Roboto" charset="0"/>
                <a:ea typeface="Roboto" charset="0"/>
              </a:rPr>
              <a:t>As a result, I have 2 datasets, one of which I enriched with additional descriptors</a:t>
            </a:r>
            <a:r>
              <a:rPr lang="en-US" sz="2000" dirty="0" smtClean="0">
                <a:latin typeface="Roboto" charset="0"/>
                <a:ea typeface="Roboto" charset="0"/>
              </a:rPr>
              <a:t>.</a:t>
            </a:r>
            <a:endParaRPr lang="ru-RU" sz="2000" dirty="0" smtClean="0">
              <a:latin typeface="Roboto" charset="0"/>
              <a:ea typeface="Roboto" charset="0"/>
            </a:endParaRPr>
          </a:p>
          <a:p>
            <a:endParaRPr lang="ru-RU" sz="2000" dirty="0" smtClean="0">
              <a:latin typeface="Roboto" charset="0"/>
              <a:ea typeface="Roboto" charset="0"/>
            </a:endParaRPr>
          </a:p>
          <a:p>
            <a:r>
              <a:rPr lang="en-US" sz="2000" dirty="0" smtClean="0">
                <a:latin typeface="Roboto" charset="0"/>
                <a:ea typeface="Roboto" charset="0"/>
              </a:rPr>
              <a:t>Based </a:t>
            </a:r>
            <a:r>
              <a:rPr lang="en-US" sz="2000" dirty="0">
                <a:latin typeface="Roboto" charset="0"/>
                <a:ea typeface="Roboto" charset="0"/>
              </a:rPr>
              <a:t>on the second dataset, the research work was done and the model was </a:t>
            </a:r>
            <a:r>
              <a:rPr lang="en-US" sz="2000" dirty="0" smtClean="0">
                <a:latin typeface="Roboto" charset="0"/>
                <a:ea typeface="Roboto" charset="0"/>
              </a:rPr>
              <a:t>trained</a:t>
            </a:r>
            <a:r>
              <a:rPr lang="ru-RU" sz="2000" dirty="0" smtClean="0">
                <a:latin typeface="Roboto" charset="0"/>
                <a:ea typeface="Roboto" charset="0"/>
              </a:rPr>
              <a:t> </a:t>
            </a:r>
            <a:r>
              <a:rPr lang="en-US" sz="2000" dirty="0" smtClean="0">
                <a:latin typeface="Roboto" charset="0"/>
                <a:ea typeface="Roboto" charset="0"/>
              </a:rPr>
              <a:t>The </a:t>
            </a:r>
            <a:r>
              <a:rPr lang="en-US" sz="2000" dirty="0">
                <a:latin typeface="Roboto" charset="0"/>
                <a:ea typeface="Roboto" charset="0"/>
              </a:rPr>
              <a:t>model was customized and used</a:t>
            </a:r>
            <a:r>
              <a:rPr lang="en-US" sz="2000" dirty="0" smtClean="0">
                <a:latin typeface="Roboto" charset="0"/>
                <a:ea typeface="Roboto" charset="0"/>
              </a:rPr>
              <a:t>.</a:t>
            </a:r>
            <a:endParaRPr lang="ru-RU" sz="2000" dirty="0" smtClean="0">
              <a:latin typeface="Roboto" charset="0"/>
              <a:ea typeface="Roboto" charset="0"/>
            </a:endParaRPr>
          </a:p>
          <a:p>
            <a:endParaRPr lang="ru-RU" sz="2000" dirty="0" smtClean="0">
              <a:latin typeface="Roboto" charset="0"/>
              <a:ea typeface="Roboto" charset="0"/>
            </a:endParaRPr>
          </a:p>
          <a:p>
            <a:r>
              <a:rPr lang="en-US" sz="2000" dirty="0" smtClean="0">
                <a:latin typeface="Roboto" charset="0"/>
                <a:ea typeface="Roboto" charset="0"/>
              </a:rPr>
              <a:t>All </a:t>
            </a:r>
            <a:r>
              <a:rPr lang="en-US" sz="2000" dirty="0">
                <a:latin typeface="Roboto" charset="0"/>
                <a:ea typeface="Roboto" charset="0"/>
              </a:rPr>
              <a:t>goals and objectives were realized and MVP was created.</a:t>
            </a:r>
            <a:endParaRPr lang="ru-RU" sz="2000" dirty="0">
              <a:latin typeface="Roboto" charset="0"/>
              <a:ea typeface="Roboto" charset="0"/>
            </a:endParaRPr>
          </a:p>
        </p:txBody>
      </p:sp>
      <p:sp>
        <p:nvSpPr>
          <p:cNvPr id="9" name="Google Shape;830;p45"/>
          <p:cNvSpPr txBox="1">
            <a:spLocks/>
          </p:cNvSpPr>
          <p:nvPr/>
        </p:nvSpPr>
        <p:spPr>
          <a:xfrm>
            <a:off x="1823783" y="3763328"/>
            <a:ext cx="3319478" cy="161265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600"/>
              </a:spcAft>
              <a:buNone/>
            </a:pPr>
            <a:r>
              <a:rPr lang="en-US" sz="2000" dirty="0" smtClean="0">
                <a:latin typeface="Roboto" charset="0"/>
                <a:ea typeface="Roboto" charset="0"/>
              </a:rPr>
              <a:t>These predictions can help brewers optimize processes, modify recipes to meet requirements, and create better products.</a:t>
            </a:r>
            <a:endParaRPr lang="en-US" sz="2000" dirty="0">
              <a:latin typeface="Roboto" charset="0"/>
              <a:ea typeface="Roboto" charset="0"/>
            </a:endParaRPr>
          </a:p>
        </p:txBody>
      </p:sp>
      <p:sp>
        <p:nvSpPr>
          <p:cNvPr id="10" name="Google Shape;831;p45"/>
          <p:cNvSpPr txBox="1">
            <a:spLocks/>
          </p:cNvSpPr>
          <p:nvPr/>
        </p:nvSpPr>
        <p:spPr>
          <a:xfrm>
            <a:off x="1823783" y="3279170"/>
            <a:ext cx="1866600" cy="495000"/>
          </a:xfrm>
          <a:prstGeom prst="rect">
            <a:avLst/>
          </a:prstGeom>
        </p:spPr>
        <p:txBody>
          <a:bodyPr spcFirstLastPara="1" vert="horz" wrap="square" lIns="91425" tIns="91425" rIns="90000"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600"/>
              </a:spcAft>
              <a:buNone/>
            </a:pPr>
            <a:r>
              <a:rPr lang="en-GB" sz="2000" b="1" dirty="0" smtClean="0">
                <a:latin typeface="Roboto" charset="0"/>
                <a:ea typeface="Roboto" charset="0"/>
              </a:rPr>
              <a:t>Application</a:t>
            </a:r>
            <a:endParaRPr lang="en-GB" sz="2000" b="1" dirty="0">
              <a:latin typeface="Roboto" charset="0"/>
              <a:ea typeface="Roboto" charset="0"/>
            </a:endParaRPr>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220" y="4143131"/>
            <a:ext cx="625950" cy="62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Google Shape;833;p45"/>
          <p:cNvSpPr txBox="1">
            <a:spLocks/>
          </p:cNvSpPr>
          <p:nvPr/>
        </p:nvSpPr>
        <p:spPr>
          <a:xfrm>
            <a:off x="7699263" y="3247528"/>
            <a:ext cx="3088144" cy="5158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600"/>
              </a:spcAft>
              <a:buNone/>
            </a:pPr>
            <a:r>
              <a:rPr lang="en-GB" sz="2000" b="1" dirty="0" smtClean="0">
                <a:latin typeface="Roboto" charset="0"/>
                <a:ea typeface="Roboto" charset="0"/>
              </a:rPr>
              <a:t>Commercial prospects</a:t>
            </a:r>
            <a:endParaRPr lang="en-GB" sz="2000" b="1" dirty="0">
              <a:latin typeface="Roboto" charset="0"/>
              <a:ea typeface="Roboto" charset="0"/>
            </a:endParaRPr>
          </a:p>
        </p:txBody>
      </p:sp>
      <p:sp>
        <p:nvSpPr>
          <p:cNvPr id="15" name="Google Shape;834;p45"/>
          <p:cNvSpPr txBox="1">
            <a:spLocks/>
          </p:cNvSpPr>
          <p:nvPr/>
        </p:nvSpPr>
        <p:spPr>
          <a:xfrm>
            <a:off x="7699263" y="3763328"/>
            <a:ext cx="2876133" cy="2123787"/>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dk1"/>
              </a:buClr>
              <a:buSzPts val="1100"/>
              <a:buNone/>
            </a:pPr>
            <a:r>
              <a:rPr lang="en-US" sz="2000" dirty="0" smtClean="0">
                <a:latin typeface="Roboto" charset="0"/>
                <a:ea typeface="Roboto" charset="0"/>
              </a:rPr>
              <a:t>Creating a new descriptive process in the food industry, to formalize attributes such as taste, color and smell.</a:t>
            </a:r>
            <a:endParaRPr lang="en-US" sz="2000" dirty="0">
              <a:latin typeface="Roboto" charset="0"/>
              <a:ea typeface="Roboto" charset="0"/>
            </a:endParaRPr>
          </a:p>
        </p:txBody>
      </p:sp>
      <p:pic>
        <p:nvPicPr>
          <p:cNvPr id="1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8672" y="4358328"/>
            <a:ext cx="601805" cy="601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единительная линия 5"/>
          <p:cNvCxnSpPr/>
          <p:nvPr/>
        </p:nvCxnSpPr>
        <p:spPr>
          <a:xfrm>
            <a:off x="386862" y="3081157"/>
            <a:ext cx="1229549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878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25FEE43F-938B-592F-D905-A5EB6777F97E}"/>
              </a:ext>
            </a:extLst>
          </p:cNvPr>
          <p:cNvSpPr>
            <a:spLocks noGrp="1"/>
          </p:cNvSpPr>
          <p:nvPr>
            <p:ph type="title"/>
          </p:nvPr>
        </p:nvSpPr>
        <p:spPr>
          <a:xfrm>
            <a:off x="662354" y="233242"/>
            <a:ext cx="6107723" cy="742706"/>
          </a:xfrm>
        </p:spPr>
        <p:txBody>
          <a:bodyPr/>
          <a:lstStyle/>
          <a:p>
            <a:r>
              <a:rPr lang="en-US" sz="3600" dirty="0">
                <a:solidFill>
                  <a:schemeClr val="bg1"/>
                </a:solidFill>
                <a:latin typeface="ALS Gorizont Bold Expanded" panose="00000805000000000000" pitchFamily="50" charset="0"/>
              </a:rPr>
              <a:t>Results</a:t>
            </a:r>
            <a:endParaRPr lang="ru-RU" dirty="0">
              <a:solidFill>
                <a:schemeClr val="bg1"/>
              </a:solidFill>
              <a:latin typeface="ALS Gorizont Bold Expanded" panose="00000805000000000000" pitchFamily="50" charset="0"/>
            </a:endParaRPr>
          </a:p>
        </p:txBody>
      </p:sp>
      <p:sp>
        <p:nvSpPr>
          <p:cNvPr id="4" name="Прямоугольник 3">
            <a:extLst>
              <a:ext uri="{FF2B5EF4-FFF2-40B4-BE49-F238E27FC236}">
                <a16:creationId xmlns:a16="http://schemas.microsoft.com/office/drawing/2014/main" xmlns="" id="{813BA0CE-0333-E173-569F-608DEF380AE4}"/>
              </a:ext>
            </a:extLst>
          </p:cNvPr>
          <p:cNvSpPr/>
          <p:nvPr/>
        </p:nvSpPr>
        <p:spPr>
          <a:xfrm>
            <a:off x="0" y="-87441"/>
            <a:ext cx="38686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smtClean="0">
                <a:solidFill>
                  <a:srgbClr val="B42263"/>
                </a:solidFill>
                <a:latin typeface="ALS Gorizont Light Expanded" panose="00000405000000000000" pitchFamily="50" charset="0"/>
              </a:rPr>
              <a:t>Beer</a:t>
            </a:r>
            <a:endParaRPr lang="ru-RU" sz="2400" dirty="0">
              <a:solidFill>
                <a:srgbClr val="B42263"/>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sp>
        <p:nvSpPr>
          <p:cNvPr id="14" name="Прямоугольник: скругленные углы 13">
            <a:extLst>
              <a:ext uri="{FF2B5EF4-FFF2-40B4-BE49-F238E27FC236}">
                <a16:creationId xmlns:a16="http://schemas.microsoft.com/office/drawing/2014/main" xmlns="" id="{A09185C2-2637-3D6A-FC0E-2A7CEF811437}"/>
              </a:ext>
            </a:extLst>
          </p:cNvPr>
          <p:cNvSpPr/>
          <p:nvPr/>
        </p:nvSpPr>
        <p:spPr>
          <a:xfrm>
            <a:off x="661183" y="1072854"/>
            <a:ext cx="11243602" cy="5551904"/>
          </a:xfrm>
          <a:prstGeom prst="roundRect">
            <a:avLst>
              <a:gd name="adj" fmla="val 3140"/>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descr="Изображение выглядит как Графика, Шрифт, графический дизайн, дизайн&#10;&#10;Автоматически созданное описание">
            <a:extLst>
              <a:ext uri="{FF2B5EF4-FFF2-40B4-BE49-F238E27FC236}">
                <a16:creationId xmlns:a16="http://schemas.microsoft.com/office/drawing/2014/main" xmlns="" id="{B79C1134-5371-BC3B-6E95-B308EA98A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8" y="6314708"/>
            <a:ext cx="654721" cy="256980"/>
          </a:xfrm>
          <a:prstGeom prst="rect">
            <a:avLst/>
          </a:prstGeom>
        </p:spPr>
      </p:pic>
      <p:pic>
        <p:nvPicPr>
          <p:cNvPr id="9" name="Рисунок 8"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4031C18A-4505-9993-3D6C-CEAF2BCEE3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26946" y="5564611"/>
            <a:ext cx="807463" cy="316932"/>
          </a:xfrm>
          <a:prstGeom prst="rect">
            <a:avLst/>
          </a:prstGeom>
        </p:spPr>
      </p:pic>
      <p:sp>
        <p:nvSpPr>
          <p:cNvPr id="6" name="Объект 5"/>
          <p:cNvSpPr>
            <a:spLocks noGrp="1"/>
          </p:cNvSpPr>
          <p:nvPr>
            <p:ph idx="1"/>
          </p:nvPr>
        </p:nvSpPr>
        <p:spPr>
          <a:xfrm>
            <a:off x="661182" y="1165890"/>
            <a:ext cx="11124417" cy="5458868"/>
          </a:xfrm>
        </p:spPr>
        <p:txBody>
          <a:bodyPr>
            <a:normAutofit fontScale="92500" lnSpcReduction="20000"/>
          </a:bodyPr>
          <a:lstStyle/>
          <a:p>
            <a:pPr marL="514350" indent="-514350">
              <a:buFont typeface="+mj-lt"/>
              <a:buAutoNum type="arabicPeriod"/>
            </a:pPr>
            <a:r>
              <a:rPr lang="en-US" sz="1900" dirty="0">
                <a:latin typeface="Roboto" charset="0"/>
                <a:ea typeface="Roboto" charset="0"/>
              </a:rPr>
              <a:t>Beer Recipe Exploratory Analysis. This analysis provides a survey of beer recipe data that can be useful in understanding the main characteristics of different types of beer. </a:t>
            </a:r>
            <a:r>
              <a:rPr lang="en-US" sz="1900" dirty="0" smtClean="0">
                <a:latin typeface="Roboto" charset="0"/>
                <a:ea typeface="Roboto" charset="0"/>
                <a:hlinkClick r:id="rId5"/>
              </a:rPr>
              <a:t>Link</a:t>
            </a:r>
            <a:endParaRPr lang="ru-RU" sz="1900" dirty="0" smtClean="0">
              <a:latin typeface="Roboto" charset="0"/>
              <a:ea typeface="Roboto" charset="0"/>
            </a:endParaRPr>
          </a:p>
          <a:p>
            <a:pPr marL="514350" indent="-514350">
              <a:buFont typeface="+mj-lt"/>
              <a:buAutoNum type="arabicPeriod"/>
            </a:pPr>
            <a:r>
              <a:rPr lang="en-US" sz="1900" dirty="0" smtClean="0">
                <a:latin typeface="Roboto" charset="0"/>
                <a:ea typeface="Roboto" charset="0"/>
              </a:rPr>
              <a:t>Data Cleaning &amp; Integration with Pandas and </a:t>
            </a:r>
            <a:r>
              <a:rPr lang="en-US" sz="1900" dirty="0" err="1" smtClean="0">
                <a:latin typeface="Roboto" charset="0"/>
                <a:ea typeface="Roboto" charset="0"/>
              </a:rPr>
              <a:t>FuzzyWuzzy</a:t>
            </a:r>
            <a:r>
              <a:rPr lang="en-US" sz="1900" dirty="0" smtClean="0">
                <a:latin typeface="Roboto" charset="0"/>
                <a:ea typeface="Roboto" charset="0"/>
              </a:rPr>
              <a:t>. This material contains information about data cleaning and integration methods using Pandas and </a:t>
            </a:r>
            <a:r>
              <a:rPr lang="en-US" sz="1900" dirty="0" err="1" smtClean="0">
                <a:latin typeface="Roboto" charset="0"/>
                <a:ea typeface="Roboto" charset="0"/>
              </a:rPr>
              <a:t>FuzzyWuzzy</a:t>
            </a:r>
            <a:r>
              <a:rPr lang="en-US" sz="1900" dirty="0" smtClean="0">
                <a:latin typeface="Roboto" charset="0"/>
                <a:ea typeface="Roboto" charset="0"/>
              </a:rPr>
              <a:t> libraries, which may be useful for preprocessing beer data. </a:t>
            </a:r>
            <a:r>
              <a:rPr lang="ru-RU" sz="1900" dirty="0" smtClean="0">
                <a:latin typeface="Roboto" charset="0"/>
                <a:ea typeface="Roboto" charset="0"/>
              </a:rPr>
              <a:t> </a:t>
            </a:r>
            <a:r>
              <a:rPr lang="en-US" sz="1900" dirty="0" smtClean="0">
                <a:latin typeface="Roboto" charset="0"/>
                <a:ea typeface="Roboto" charset="0"/>
                <a:hlinkClick r:id="rId6"/>
              </a:rPr>
              <a:t>Link</a:t>
            </a:r>
            <a:endParaRPr lang="ru-RU" sz="1900" dirty="0" smtClean="0">
              <a:latin typeface="Roboto" charset="0"/>
              <a:ea typeface="Roboto" charset="0"/>
            </a:endParaRPr>
          </a:p>
          <a:p>
            <a:pPr marL="514350" indent="-514350">
              <a:buFont typeface="+mj-lt"/>
              <a:buAutoNum type="arabicPeriod"/>
            </a:pPr>
            <a:r>
              <a:rPr lang="en-US" sz="1900" dirty="0" smtClean="0">
                <a:latin typeface="Roboto" charset="0"/>
                <a:ea typeface="Roboto" charset="0"/>
              </a:rPr>
              <a:t>Top </a:t>
            </a:r>
            <a:r>
              <a:rPr lang="en-US" sz="1900" dirty="0">
                <a:latin typeface="Roboto" charset="0"/>
                <a:ea typeface="Roboto" charset="0"/>
              </a:rPr>
              <a:t>Beer Information Dataset. This dataset provides information about different types of beer and their descriptions, which can be useful for analyzing and classifying beer according to various parameters.  </a:t>
            </a:r>
            <a:r>
              <a:rPr lang="en-US" sz="1900" dirty="0" smtClean="0">
                <a:latin typeface="Roboto" charset="0"/>
                <a:ea typeface="Roboto" charset="0"/>
                <a:hlinkClick r:id="rId7"/>
              </a:rPr>
              <a:t>Link</a:t>
            </a:r>
            <a:endParaRPr lang="ru-RU" sz="1900" dirty="0">
              <a:latin typeface="Roboto" charset="0"/>
              <a:ea typeface="Roboto" charset="0"/>
            </a:endParaRPr>
          </a:p>
          <a:p>
            <a:pPr marL="514350" indent="-514350">
              <a:buFont typeface="+mj-lt"/>
              <a:buAutoNum type="arabicPeriod"/>
            </a:pPr>
            <a:r>
              <a:rPr lang="en-US" sz="1900" dirty="0">
                <a:latin typeface="Roboto" charset="0"/>
                <a:ea typeface="Roboto" charset="0"/>
              </a:rPr>
              <a:t>Beer Profile and Ratings Dataset. This dataset contains profiles and ratings of different beers, which can be useful for researching the taste preferences and properties of different beer styles. </a:t>
            </a:r>
            <a:r>
              <a:rPr lang="ru-RU" sz="1900" dirty="0">
                <a:latin typeface="Roboto" charset="0"/>
                <a:ea typeface="Roboto" charset="0"/>
              </a:rPr>
              <a:t> </a:t>
            </a:r>
            <a:r>
              <a:rPr lang="en-US" sz="1900" dirty="0" smtClean="0">
                <a:latin typeface="Roboto" charset="0"/>
                <a:ea typeface="Roboto" charset="0"/>
                <a:hlinkClick r:id="rId8"/>
              </a:rPr>
              <a:t>Link</a:t>
            </a:r>
            <a:endParaRPr lang="ru-RU" sz="1900" dirty="0">
              <a:latin typeface="Roboto" charset="0"/>
              <a:ea typeface="Roboto" charset="0"/>
            </a:endParaRPr>
          </a:p>
          <a:p>
            <a:pPr marL="514350" indent="-514350">
              <a:buFont typeface="+mj-lt"/>
              <a:buAutoNum type="arabicPeriod"/>
            </a:pPr>
            <a:r>
              <a:rPr lang="en-US" sz="1900" dirty="0">
                <a:latin typeface="Roboto" charset="0"/>
                <a:ea typeface="Roboto" charset="0"/>
              </a:rPr>
              <a:t>Beer Recipes Dataset. This dataset provides recipes for different types of beer, which can be useful for analyzing the composition and characteristics of different beer styles. </a:t>
            </a:r>
            <a:r>
              <a:rPr lang="ru-RU" sz="1900" dirty="0">
                <a:latin typeface="Roboto" charset="0"/>
                <a:ea typeface="Roboto" charset="0"/>
              </a:rPr>
              <a:t> </a:t>
            </a:r>
            <a:r>
              <a:rPr lang="en-US" sz="1900" dirty="0" smtClean="0">
                <a:latin typeface="Roboto" charset="0"/>
                <a:ea typeface="Roboto" charset="0"/>
                <a:hlinkClick r:id="rId9"/>
              </a:rPr>
              <a:t>Link</a:t>
            </a:r>
            <a:endParaRPr lang="en-US" sz="1900" dirty="0" smtClean="0">
              <a:latin typeface="Roboto" charset="0"/>
              <a:ea typeface="Roboto" charset="0"/>
            </a:endParaRPr>
          </a:p>
          <a:p>
            <a:pPr marL="514350" indent="-514350">
              <a:buFont typeface="+mj-lt"/>
              <a:buAutoNum type="arabicPeriod"/>
            </a:pPr>
            <a:r>
              <a:rPr lang="en-US" sz="1900" dirty="0" err="1">
                <a:latin typeface="Roboto" charset="0"/>
                <a:ea typeface="Roboto" charset="0"/>
              </a:rPr>
              <a:t>Rudnitskaya</a:t>
            </a:r>
            <a:r>
              <a:rPr lang="en-US" sz="1900" dirty="0">
                <a:latin typeface="Roboto" charset="0"/>
                <a:ea typeface="Roboto" charset="0"/>
              </a:rPr>
              <a:t>, Alisa, </a:t>
            </a:r>
            <a:r>
              <a:rPr lang="en-US" sz="1900" dirty="0" err="1">
                <a:latin typeface="Roboto" charset="0"/>
                <a:ea typeface="Roboto" charset="0"/>
              </a:rPr>
              <a:t>Evgeny</a:t>
            </a:r>
            <a:r>
              <a:rPr lang="en-US" sz="1900" dirty="0">
                <a:latin typeface="Roboto" charset="0"/>
                <a:ea typeface="Roboto" charset="0"/>
              </a:rPr>
              <a:t> </a:t>
            </a:r>
            <a:r>
              <a:rPr lang="en-US" sz="1900" dirty="0" err="1">
                <a:latin typeface="Roboto" charset="0"/>
                <a:ea typeface="Roboto" charset="0"/>
              </a:rPr>
              <a:t>Polshin</a:t>
            </a:r>
            <a:r>
              <a:rPr lang="en-US" sz="1900" dirty="0">
                <a:latin typeface="Roboto" charset="0"/>
                <a:ea typeface="Roboto" charset="0"/>
              </a:rPr>
              <a:t>, Dmitry </a:t>
            </a:r>
            <a:r>
              <a:rPr lang="en-US" sz="1900" dirty="0" err="1">
                <a:latin typeface="Roboto" charset="0"/>
                <a:ea typeface="Roboto" charset="0"/>
              </a:rPr>
              <a:t>Kirsanov</a:t>
            </a:r>
            <a:r>
              <a:rPr lang="en-US" sz="1900" dirty="0">
                <a:latin typeface="Roboto" charset="0"/>
                <a:ea typeface="Roboto" charset="0"/>
              </a:rPr>
              <a:t>, </a:t>
            </a:r>
            <a:r>
              <a:rPr lang="en-US" sz="1900" dirty="0" err="1">
                <a:latin typeface="Roboto" charset="0"/>
                <a:ea typeface="Roboto" charset="0"/>
              </a:rPr>
              <a:t>Jeroen</a:t>
            </a:r>
            <a:r>
              <a:rPr lang="en-US" sz="1900" dirty="0">
                <a:latin typeface="Roboto" charset="0"/>
                <a:ea typeface="Roboto" charset="0"/>
              </a:rPr>
              <a:t> </a:t>
            </a:r>
            <a:r>
              <a:rPr lang="en-US" sz="1900" dirty="0" err="1">
                <a:latin typeface="Roboto" charset="0"/>
                <a:ea typeface="Roboto" charset="0"/>
              </a:rPr>
              <a:t>Lammertyn</a:t>
            </a:r>
            <a:r>
              <a:rPr lang="en-US" sz="1900" dirty="0">
                <a:latin typeface="Roboto" charset="0"/>
                <a:ea typeface="Roboto" charset="0"/>
              </a:rPr>
              <a:t>, Bart Nicolai, </a:t>
            </a:r>
            <a:r>
              <a:rPr lang="en-US" sz="1900" dirty="0" err="1">
                <a:latin typeface="Roboto" charset="0"/>
                <a:ea typeface="Roboto" charset="0"/>
              </a:rPr>
              <a:t>Daan</a:t>
            </a:r>
            <a:r>
              <a:rPr lang="en-US" sz="1900" dirty="0">
                <a:latin typeface="Roboto" charset="0"/>
                <a:ea typeface="Roboto" charset="0"/>
              </a:rPr>
              <a:t> Saison, Freddy R. </a:t>
            </a:r>
            <a:r>
              <a:rPr lang="en-US" sz="1900" dirty="0" err="1">
                <a:latin typeface="Roboto" charset="0"/>
                <a:ea typeface="Roboto" charset="0"/>
              </a:rPr>
              <a:t>Delvaux</a:t>
            </a:r>
            <a:r>
              <a:rPr lang="en-US" sz="1900" dirty="0">
                <a:latin typeface="Roboto" charset="0"/>
                <a:ea typeface="Roboto" charset="0"/>
              </a:rPr>
              <a:t>, </a:t>
            </a:r>
            <a:r>
              <a:rPr lang="en-US" sz="1900" dirty="0" err="1">
                <a:latin typeface="Roboto" charset="0"/>
                <a:ea typeface="Roboto" charset="0"/>
              </a:rPr>
              <a:t>Filip</a:t>
            </a:r>
            <a:r>
              <a:rPr lang="en-US" sz="1900" dirty="0">
                <a:latin typeface="Roboto" charset="0"/>
                <a:ea typeface="Roboto" charset="0"/>
              </a:rPr>
              <a:t> </a:t>
            </a:r>
            <a:r>
              <a:rPr lang="en-US" sz="1900" dirty="0" err="1">
                <a:latin typeface="Roboto" charset="0"/>
                <a:ea typeface="Roboto" charset="0"/>
              </a:rPr>
              <a:t>Delvaux</a:t>
            </a:r>
            <a:r>
              <a:rPr lang="en-US" sz="1900" dirty="0">
                <a:latin typeface="Roboto" charset="0"/>
                <a:ea typeface="Roboto" charset="0"/>
              </a:rPr>
              <a:t>, and </a:t>
            </a:r>
            <a:r>
              <a:rPr lang="en-US" sz="1900" dirty="0" err="1">
                <a:latin typeface="Roboto" charset="0"/>
                <a:ea typeface="Roboto" charset="0"/>
              </a:rPr>
              <a:t>Andrey</a:t>
            </a:r>
            <a:r>
              <a:rPr lang="en-US" sz="1900" dirty="0">
                <a:latin typeface="Roboto" charset="0"/>
                <a:ea typeface="Roboto" charset="0"/>
              </a:rPr>
              <a:t> </a:t>
            </a:r>
            <a:r>
              <a:rPr lang="en-US" sz="1900" dirty="0" err="1">
                <a:latin typeface="Roboto" charset="0"/>
                <a:ea typeface="Roboto" charset="0"/>
              </a:rPr>
              <a:t>Legin</a:t>
            </a:r>
            <a:r>
              <a:rPr lang="en-US" sz="1900" dirty="0">
                <a:latin typeface="Roboto" charset="0"/>
                <a:ea typeface="Roboto" charset="0"/>
              </a:rPr>
              <a:t>. "Instrumental measurement of beer taste attributes using an electronic tongue." </a:t>
            </a:r>
            <a:r>
              <a:rPr lang="en-US" sz="1900" dirty="0" err="1">
                <a:latin typeface="Roboto" charset="0"/>
                <a:ea typeface="Roboto" charset="0"/>
              </a:rPr>
              <a:t>Analytica</a:t>
            </a:r>
            <a:r>
              <a:rPr lang="en-US" sz="1900" dirty="0">
                <a:latin typeface="Roboto" charset="0"/>
                <a:ea typeface="Roboto" charset="0"/>
              </a:rPr>
              <a:t> </a:t>
            </a:r>
            <a:r>
              <a:rPr lang="en-US" sz="1900" dirty="0" err="1">
                <a:latin typeface="Roboto" charset="0"/>
                <a:ea typeface="Roboto" charset="0"/>
              </a:rPr>
              <a:t>chimica</a:t>
            </a:r>
            <a:r>
              <a:rPr lang="en-US" sz="1900" dirty="0">
                <a:latin typeface="Roboto" charset="0"/>
                <a:ea typeface="Roboto" charset="0"/>
              </a:rPr>
              <a:t> </a:t>
            </a:r>
            <a:r>
              <a:rPr lang="en-US" sz="1900" dirty="0" err="1">
                <a:latin typeface="Roboto" charset="0"/>
                <a:ea typeface="Roboto" charset="0"/>
              </a:rPr>
              <a:t>acta</a:t>
            </a:r>
            <a:r>
              <a:rPr lang="en-US" sz="1900" dirty="0">
                <a:latin typeface="Roboto" charset="0"/>
                <a:ea typeface="Roboto" charset="0"/>
              </a:rPr>
              <a:t> 646, no. 1-2 (2009): 111-118.</a:t>
            </a:r>
            <a:r>
              <a:rPr lang="en-US" sz="1900" dirty="0" smtClean="0">
                <a:latin typeface="Roboto" charset="0"/>
                <a:ea typeface="Roboto" charset="0"/>
              </a:rPr>
              <a:t>Gf</a:t>
            </a:r>
          </a:p>
          <a:p>
            <a:pPr marL="514350" indent="-514350">
              <a:buFont typeface="+mj-lt"/>
              <a:buAutoNum type="arabicPeriod"/>
            </a:pPr>
            <a:r>
              <a:rPr lang="en-US" sz="1900" dirty="0" err="1">
                <a:latin typeface="Roboto" charset="0"/>
                <a:ea typeface="Roboto" charset="0"/>
              </a:rPr>
              <a:t>Bettenhausen</a:t>
            </a:r>
            <a:r>
              <a:rPr lang="en-US" sz="1900" dirty="0">
                <a:latin typeface="Roboto" charset="0"/>
                <a:ea typeface="Roboto" charset="0"/>
              </a:rPr>
              <a:t>, </a:t>
            </a:r>
            <a:r>
              <a:rPr lang="en-US" sz="1900" dirty="0" err="1">
                <a:latin typeface="Roboto" charset="0"/>
                <a:ea typeface="Roboto" charset="0"/>
              </a:rPr>
              <a:t>Harmonie</a:t>
            </a:r>
            <a:r>
              <a:rPr lang="en-US" sz="1900" dirty="0">
                <a:latin typeface="Roboto" charset="0"/>
                <a:ea typeface="Roboto" charset="0"/>
              </a:rPr>
              <a:t> M., Amanda Benson, Scott Fisk, Dustin Herb, Javier Hernandez, </a:t>
            </a:r>
            <a:r>
              <a:rPr lang="en-US" sz="1900" dirty="0" err="1">
                <a:latin typeface="Roboto" charset="0"/>
                <a:ea typeface="Roboto" charset="0"/>
              </a:rPr>
              <a:t>Juyun</a:t>
            </a:r>
            <a:r>
              <a:rPr lang="en-US" sz="1900" dirty="0">
                <a:latin typeface="Roboto" charset="0"/>
                <a:ea typeface="Roboto" charset="0"/>
              </a:rPr>
              <a:t> Lim, Sue H. </a:t>
            </a:r>
            <a:r>
              <a:rPr lang="en-US" sz="1900" dirty="0" err="1">
                <a:latin typeface="Roboto" charset="0"/>
                <a:ea typeface="Roboto" charset="0"/>
              </a:rPr>
              <a:t>Queisser</a:t>
            </a:r>
            <a:r>
              <a:rPr lang="en-US" sz="1900" dirty="0">
                <a:latin typeface="Roboto" charset="0"/>
                <a:ea typeface="Roboto" charset="0"/>
              </a:rPr>
              <a:t> et al. "Variation in sensory attributes and volatile compounds in beers brewed from genetically distinct malts: an integrated sensory and non-targeted metabolomics approach." Journal of the American Society of Brewing Chemists 78, no. 2 (2020): 136-152</a:t>
            </a:r>
            <a:r>
              <a:rPr lang="en-US" sz="1900" dirty="0" smtClean="0">
                <a:latin typeface="Roboto" charset="0"/>
                <a:ea typeface="Roboto" charset="0"/>
              </a:rPr>
              <a:t>.</a:t>
            </a:r>
          </a:p>
          <a:p>
            <a:pPr marL="514350" indent="-514350">
              <a:buFont typeface="+mj-lt"/>
              <a:buAutoNum type="arabicPeriod"/>
            </a:pPr>
            <a:r>
              <a:rPr lang="en-US" sz="1900" dirty="0" err="1">
                <a:latin typeface="Roboto" charset="0"/>
                <a:ea typeface="Roboto" charset="0"/>
              </a:rPr>
              <a:t>Lehnhardt</a:t>
            </a:r>
            <a:r>
              <a:rPr lang="en-US" sz="1900" dirty="0">
                <a:latin typeface="Roboto" charset="0"/>
                <a:ea typeface="Roboto" charset="0"/>
              </a:rPr>
              <a:t>, F., J. Steiner, M. </a:t>
            </a:r>
            <a:r>
              <a:rPr lang="en-US" sz="1900" dirty="0" err="1">
                <a:latin typeface="Roboto" charset="0"/>
                <a:ea typeface="Roboto" charset="0"/>
              </a:rPr>
              <a:t>Gastl</a:t>
            </a:r>
            <a:r>
              <a:rPr lang="en-US" sz="1900" dirty="0">
                <a:latin typeface="Roboto" charset="0"/>
                <a:ea typeface="Roboto" charset="0"/>
              </a:rPr>
              <a:t>, and T. Becker. "Prediction power and accuracy of forced ageing-matching sensory and analytical results for lager beer." Brew. </a:t>
            </a:r>
            <a:r>
              <a:rPr lang="en-US" sz="1900" dirty="0" err="1">
                <a:latin typeface="Roboto" charset="0"/>
                <a:ea typeface="Roboto" charset="0"/>
              </a:rPr>
              <a:t>Sci</a:t>
            </a:r>
            <a:r>
              <a:rPr lang="en-US" sz="1900" dirty="0">
                <a:latin typeface="Roboto" charset="0"/>
                <a:ea typeface="Roboto" charset="0"/>
              </a:rPr>
              <a:t> 71 (2018): 39-48.</a:t>
            </a:r>
            <a:endParaRPr lang="en-US" sz="1900" dirty="0" smtClean="0">
              <a:latin typeface="Roboto" charset="0"/>
              <a:ea typeface="Roboto" charset="0"/>
            </a:endParaRPr>
          </a:p>
          <a:p>
            <a:pPr marL="514350" indent="-514350">
              <a:buFont typeface="+mj-lt"/>
              <a:buAutoNum type="arabicPeriod"/>
            </a:pPr>
            <a:endParaRPr lang="en-US" sz="1900" dirty="0" smtClean="0"/>
          </a:p>
          <a:p>
            <a:pPr marL="0" indent="0">
              <a:buNone/>
            </a:pPr>
            <a:endParaRPr lang="ru-RU" dirty="0"/>
          </a:p>
          <a:p>
            <a:endParaRPr lang="ru-RU" dirty="0"/>
          </a:p>
        </p:txBody>
      </p:sp>
      <p:sp>
        <p:nvSpPr>
          <p:cNvPr id="12" name="Заголовок 1">
            <a:extLst>
              <a:ext uri="{FF2B5EF4-FFF2-40B4-BE49-F238E27FC236}">
                <a16:creationId xmlns:a16="http://schemas.microsoft.com/office/drawing/2014/main" xmlns="" id="{25FEE43F-938B-592F-D905-A5EB6777F97E}"/>
              </a:ext>
            </a:extLst>
          </p:cNvPr>
          <p:cNvSpPr txBox="1">
            <a:spLocks/>
          </p:cNvSpPr>
          <p:nvPr/>
        </p:nvSpPr>
        <p:spPr>
          <a:xfrm>
            <a:off x="814754" y="385642"/>
            <a:ext cx="6107723" cy="742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LS Gorizont Bold Expanded" panose="00000805000000000000" pitchFamily="50" charset="0"/>
              </a:rPr>
              <a:t>List of sources used:</a:t>
            </a:r>
            <a:endParaRPr lang="ru-RU" dirty="0">
              <a:latin typeface="ALS Gorizont Bold Expanded" panose="00000805000000000000" pitchFamily="50" charset="0"/>
            </a:endParaRPr>
          </a:p>
        </p:txBody>
      </p:sp>
    </p:spTree>
    <p:extLst>
      <p:ext uri="{BB962C8B-B14F-4D97-AF65-F5344CB8AC3E}">
        <p14:creationId xmlns:p14="http://schemas.microsoft.com/office/powerpoint/2010/main" val="3938893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xmlns="" id="{D6672A57-2D2F-2F99-FEB9-97DB62C45D6E}"/>
              </a:ext>
            </a:extLst>
          </p:cNvPr>
          <p:cNvSpPr>
            <a:spLocks noGrp="1"/>
          </p:cNvSpPr>
          <p:nvPr>
            <p:ph idx="1"/>
          </p:nvPr>
        </p:nvSpPr>
        <p:spPr>
          <a:xfrm>
            <a:off x="627183" y="1072494"/>
            <a:ext cx="11142785" cy="4361173"/>
          </a:xfrm>
        </p:spPr>
        <p:txBody>
          <a:bodyPr>
            <a:normAutofit/>
          </a:bodyPr>
          <a:lstStyle/>
          <a:p>
            <a:pPr marL="0" indent="0">
              <a:lnSpc>
                <a:spcPct val="110000"/>
              </a:lnSpc>
              <a:buNone/>
            </a:pPr>
            <a:r>
              <a:rPr lang="en-US" sz="1800" dirty="0">
                <a:latin typeface="Roboto" charset="0"/>
                <a:ea typeface="Roboto" charset="0"/>
              </a:rPr>
              <a:t>In addition to active research in the field of creating models for predicting the flavor profile of beer, there is an increased interest on the part of both large breweries and independent breweries in developing new methods for analyzing and predicting flavor characteristics. This indicates the significant relevance and potential application of our research in the context of current trends in the </a:t>
            </a:r>
            <a:r>
              <a:rPr lang="en-US" sz="1800" dirty="0" smtClean="0">
                <a:latin typeface="Roboto" charset="0"/>
                <a:ea typeface="Roboto" charset="0"/>
              </a:rPr>
              <a:t>industry.</a:t>
            </a:r>
            <a:endParaRPr lang="ru-RU" sz="1800" dirty="0">
              <a:latin typeface="Roboto" charset="0"/>
              <a:ea typeface="Roboto" charset="0"/>
            </a:endParaRPr>
          </a:p>
        </p:txBody>
      </p:sp>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10"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6" y="233242"/>
            <a:ext cx="11805134" cy="742706"/>
          </a:xfrm>
        </p:spPr>
        <p:txBody>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Relevance</a:t>
            </a:r>
            <a:endParaRPr lang="ru-RU"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7" name="Прямоугольник 6"/>
          <p:cNvSpPr/>
          <p:nvPr/>
        </p:nvSpPr>
        <p:spPr>
          <a:xfrm>
            <a:off x="633046" y="3223931"/>
            <a:ext cx="6096000" cy="1600438"/>
          </a:xfrm>
          <a:prstGeom prst="rect">
            <a:avLst/>
          </a:prstGeom>
        </p:spPr>
        <p:txBody>
          <a:bodyPr>
            <a:spAutoFit/>
          </a:bodyPr>
          <a:lstStyle/>
          <a:p>
            <a:r>
              <a:rPr lang="en-US" sz="2000" dirty="0">
                <a:latin typeface="Roboto" charset="0"/>
                <a:ea typeface="Roboto" charset="0"/>
              </a:rPr>
              <a:t>The large community of home brewers is committed to perfecting their recipes, as evidenced by the presence of online sites and databases with recipes and beer drink specifications.</a:t>
            </a:r>
            <a:r>
              <a:rPr lang="en-US" dirty="0">
                <a:latin typeface="Roboto" charset="0"/>
                <a:ea typeface="Roboto" charset="0"/>
              </a:rPr>
              <a:t/>
            </a:r>
            <a:br>
              <a:rPr lang="en-US" dirty="0">
                <a:latin typeface="Roboto" charset="0"/>
                <a:ea typeface="Roboto" charset="0"/>
              </a:rPr>
            </a:br>
            <a:endParaRPr lang="en-US" dirty="0">
              <a:latin typeface="Roboto" charset="0"/>
              <a:ea typeface="Roboto" charset="0"/>
            </a:endParaRP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5460" y="3001193"/>
            <a:ext cx="44196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5460" y="3911430"/>
            <a:ext cx="4584989" cy="1134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1816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15" name="Google Shape;840;p46"/>
          <p:cNvSpPr txBox="1">
            <a:spLocks/>
          </p:cNvSpPr>
          <p:nvPr/>
        </p:nvSpPr>
        <p:spPr>
          <a:xfrm>
            <a:off x="981664" y="3023730"/>
            <a:ext cx="2478900"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smtClean="0">
                <a:latin typeface="Roboto" charset="0"/>
                <a:ea typeface="Roboto" charset="0"/>
              </a:rPr>
              <a:t>Data handling</a:t>
            </a:r>
            <a:endParaRPr lang="en-GB" sz="1800" dirty="0">
              <a:latin typeface="Roboto" charset="0"/>
              <a:ea typeface="Roboto" charset="0"/>
            </a:endParaRPr>
          </a:p>
        </p:txBody>
      </p:sp>
      <p:sp>
        <p:nvSpPr>
          <p:cNvPr id="16" name="Google Shape;841;p46"/>
          <p:cNvSpPr txBox="1">
            <a:spLocks/>
          </p:cNvSpPr>
          <p:nvPr/>
        </p:nvSpPr>
        <p:spPr>
          <a:xfrm>
            <a:off x="529547" y="3423138"/>
            <a:ext cx="3236367" cy="1359968"/>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latin typeface="Roboto" charset="0"/>
                <a:ea typeface="Roboto" charset="0"/>
              </a:rPr>
              <a:t>The dataset has been analyzed and cleaned of errors, and is now ready for training models on it.</a:t>
            </a:r>
            <a:endParaRPr lang="en-US" sz="1600" dirty="0">
              <a:latin typeface="Roboto" charset="0"/>
              <a:ea typeface="Roboto" charset="0"/>
            </a:endParaRPr>
          </a:p>
        </p:txBody>
      </p:sp>
      <p:sp>
        <p:nvSpPr>
          <p:cNvPr id="17" name="Google Shape;842;p46"/>
          <p:cNvSpPr txBox="1">
            <a:spLocks/>
          </p:cNvSpPr>
          <p:nvPr/>
        </p:nvSpPr>
        <p:spPr>
          <a:xfrm>
            <a:off x="529548" y="1371285"/>
            <a:ext cx="3236367" cy="140548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Roboto" charset="0"/>
                <a:ea typeface="Roboto" charset="0"/>
              </a:rPr>
              <a:t>We have collected several datasets, the main one containing </a:t>
            </a:r>
            <a:r>
              <a:rPr lang="en-US" sz="1600" b="1" dirty="0">
                <a:solidFill>
                  <a:srgbClr val="FF0000"/>
                </a:solidFill>
                <a:latin typeface="Roboto" charset="0"/>
                <a:ea typeface="Roboto" charset="0"/>
              </a:rPr>
              <a:t>5556</a:t>
            </a:r>
            <a:r>
              <a:rPr lang="en-US" sz="1600" dirty="0">
                <a:solidFill>
                  <a:srgbClr val="FF0000"/>
                </a:solidFill>
                <a:latin typeface="Roboto" charset="0"/>
                <a:ea typeface="Roboto" charset="0"/>
              </a:rPr>
              <a:t> </a:t>
            </a:r>
            <a:r>
              <a:rPr lang="en-US" sz="1600" dirty="0">
                <a:latin typeface="Roboto" charset="0"/>
                <a:ea typeface="Roboto" charset="0"/>
              </a:rPr>
              <a:t>public domain recipes from sites where users share their brewing results and flavors.</a:t>
            </a:r>
          </a:p>
        </p:txBody>
      </p:sp>
      <p:sp>
        <p:nvSpPr>
          <p:cNvPr id="19" name="Google Shape;844;p46"/>
          <p:cNvSpPr txBox="1">
            <a:spLocks/>
          </p:cNvSpPr>
          <p:nvPr/>
        </p:nvSpPr>
        <p:spPr>
          <a:xfrm>
            <a:off x="964019" y="1084935"/>
            <a:ext cx="2478900"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smtClean="0">
                <a:latin typeface="Roboto" charset="0"/>
                <a:ea typeface="Roboto" charset="0"/>
              </a:rPr>
              <a:t>Data collection</a:t>
            </a:r>
            <a:endParaRPr lang="en-GB" sz="1800" dirty="0">
              <a:latin typeface="Roboto" charset="0"/>
              <a:ea typeface="Roboto" charset="0"/>
            </a:endParaRPr>
          </a:p>
        </p:txBody>
      </p:sp>
      <p:pic>
        <p:nvPicPr>
          <p:cNvPr id="2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510" y="1084935"/>
            <a:ext cx="331154" cy="331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865" y="3023730"/>
            <a:ext cx="331154" cy="331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2" y="0"/>
            <a:ext cx="11805138" cy="742706"/>
          </a:xfrm>
        </p:spPr>
        <p:txBody>
          <a:bodyPr/>
          <a:lstStyle/>
          <a:p>
            <a:pPr algn="ctr"/>
            <a:r>
              <a:rPr lang="en-US" sz="3600" b="1" dirty="0" smtClean="0">
                <a:solidFill>
                  <a:srgbClr val="B42263"/>
                </a:solidFill>
                <a:latin typeface="Roboto" panose="02000000000000000000" pitchFamily="2" charset="0"/>
                <a:ea typeface="Roboto" panose="02000000000000000000" pitchFamily="2" charset="0"/>
                <a:cs typeface="Lato" panose="020F0502020204030203" pitchFamily="34" charset="0"/>
              </a:rPr>
              <a:t>Purpose and objectives</a:t>
            </a:r>
            <a:endParaRPr lang="ru-RU"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24" name="Google Shape;840;p46"/>
          <p:cNvSpPr txBox="1">
            <a:spLocks/>
          </p:cNvSpPr>
          <p:nvPr/>
        </p:nvSpPr>
        <p:spPr>
          <a:xfrm>
            <a:off x="981663" y="4720852"/>
            <a:ext cx="2478900"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Roboto" charset="0"/>
                <a:ea typeface="Roboto" charset="0"/>
              </a:rPr>
              <a:t>Model training</a:t>
            </a:r>
          </a:p>
        </p:txBody>
      </p:sp>
      <p:sp>
        <p:nvSpPr>
          <p:cNvPr id="25" name="Google Shape;841;p46"/>
          <p:cNvSpPr txBox="1">
            <a:spLocks/>
          </p:cNvSpPr>
          <p:nvPr/>
        </p:nvSpPr>
        <p:spPr>
          <a:xfrm>
            <a:off x="529548" y="5006562"/>
            <a:ext cx="3236367" cy="1359968"/>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Roboto" charset="0"/>
                <a:ea typeface="Roboto" charset="0"/>
              </a:rPr>
              <a:t>Work was done to find the optimal model. The results showed that the Random Forest Classifier model shows the best results. The prediction accuracy varies in the range of </a:t>
            </a:r>
            <a:r>
              <a:rPr lang="en-US" sz="1600" b="1" dirty="0">
                <a:solidFill>
                  <a:srgbClr val="FF0000"/>
                </a:solidFill>
                <a:latin typeface="Roboto" charset="0"/>
                <a:ea typeface="Roboto" charset="0"/>
              </a:rPr>
              <a:t>81-85%</a:t>
            </a:r>
          </a:p>
        </p:txBody>
      </p:sp>
      <p:pic>
        <p:nvPicPr>
          <p:cNvPr id="2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865" y="4720852"/>
            <a:ext cx="331154" cy="331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Скругленная соединительная линия 27"/>
          <p:cNvCxnSpPr/>
          <p:nvPr/>
        </p:nvCxnSpPr>
        <p:spPr>
          <a:xfrm>
            <a:off x="2684585" y="1371285"/>
            <a:ext cx="5673969" cy="1233069"/>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Скругленная соединительная линия 40"/>
          <p:cNvCxnSpPr/>
          <p:nvPr/>
        </p:nvCxnSpPr>
        <p:spPr>
          <a:xfrm flipV="1">
            <a:off x="2590800" y="2604354"/>
            <a:ext cx="5767754" cy="70572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3426" y="5052006"/>
            <a:ext cx="3778255" cy="145597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7249" y="850439"/>
            <a:ext cx="3210658" cy="392511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cxnSp>
        <p:nvCxnSpPr>
          <p:cNvPr id="53" name="Скругленная соединительная линия 52"/>
          <p:cNvCxnSpPr/>
          <p:nvPr/>
        </p:nvCxnSpPr>
        <p:spPr>
          <a:xfrm>
            <a:off x="2684585" y="5006562"/>
            <a:ext cx="5169877" cy="77343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085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16" name="Google Shape;841;p46"/>
          <p:cNvSpPr txBox="1">
            <a:spLocks/>
          </p:cNvSpPr>
          <p:nvPr/>
        </p:nvSpPr>
        <p:spPr>
          <a:xfrm>
            <a:off x="4911630" y="1883077"/>
            <a:ext cx="3236367" cy="1359968"/>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Roboto" charset="0"/>
                <a:ea typeface="Roboto" charset="0"/>
              </a:rPr>
              <a:t>I believe it is possible to achieve at least 90% accuracy, but it takes time.</a:t>
            </a:r>
          </a:p>
        </p:txBody>
      </p:sp>
      <p:sp>
        <p:nvSpPr>
          <p:cNvPr id="17" name="Google Shape;842;p46"/>
          <p:cNvSpPr txBox="1">
            <a:spLocks/>
          </p:cNvSpPr>
          <p:nvPr/>
        </p:nvSpPr>
        <p:spPr>
          <a:xfrm>
            <a:off x="964017" y="1885721"/>
            <a:ext cx="3236367" cy="140548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Roboto" charset="0"/>
                <a:ea typeface="Roboto" charset="0"/>
              </a:rPr>
              <a:t>There is a possibility that it is possible to predict style from other characteristics as well. In the future it is planned to add descriptors and try to implement this.</a:t>
            </a:r>
          </a:p>
        </p:txBody>
      </p:sp>
      <p:sp>
        <p:nvSpPr>
          <p:cNvPr id="19" name="Google Shape;844;p46"/>
          <p:cNvSpPr txBox="1">
            <a:spLocks/>
          </p:cNvSpPr>
          <p:nvPr/>
        </p:nvSpPr>
        <p:spPr>
          <a:xfrm>
            <a:off x="1342752" y="1297199"/>
            <a:ext cx="2478900"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Roboto" charset="0"/>
                <a:ea typeface="Roboto" charset="0"/>
              </a:rPr>
              <a:t>Increased performance</a:t>
            </a:r>
            <a:endParaRPr lang="en-GB" sz="1800" dirty="0">
              <a:latin typeface="Roboto" charset="0"/>
              <a:ea typeface="Roboto" charset="0"/>
            </a:endParaRPr>
          </a:p>
        </p:txBody>
      </p:sp>
      <p:sp>
        <p:nvSpPr>
          <p:cNvPr id="23"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2" y="0"/>
            <a:ext cx="11805138" cy="742706"/>
          </a:xfrm>
        </p:spPr>
        <p:txBody>
          <a:bodyPr/>
          <a:lstStyle/>
          <a:p>
            <a:pPr algn="ctr"/>
            <a:r>
              <a:rPr lang="en-US" sz="3600" b="1" dirty="0" smtClean="0">
                <a:solidFill>
                  <a:srgbClr val="B42263"/>
                </a:solidFill>
                <a:latin typeface="Roboto" panose="02000000000000000000" pitchFamily="2" charset="0"/>
                <a:ea typeface="Roboto" panose="02000000000000000000" pitchFamily="2" charset="0"/>
                <a:cs typeface="Lato" panose="020F0502020204030203" pitchFamily="34" charset="0"/>
              </a:rPr>
              <a:t>Purpose and objectives</a:t>
            </a:r>
            <a:endParaRPr lang="ru-RU"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25" name="Google Shape;841;p46"/>
          <p:cNvSpPr txBox="1">
            <a:spLocks/>
          </p:cNvSpPr>
          <p:nvPr/>
        </p:nvSpPr>
        <p:spPr>
          <a:xfrm>
            <a:off x="8748878" y="1885721"/>
            <a:ext cx="3236367" cy="2452844"/>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Roboto" charset="0"/>
                <a:ea typeface="Roboto" charset="0"/>
              </a:rPr>
              <a:t>There are plans to add a recommendation system</a:t>
            </a:r>
            <a:r>
              <a:rPr lang="en-US" sz="1800" dirty="0" smtClean="0">
                <a:latin typeface="Roboto" charset="0"/>
                <a:ea typeface="Roboto" charset="0"/>
              </a:rPr>
              <a:t>.</a:t>
            </a:r>
            <a:endParaRPr lang="ru-RU" sz="1800" dirty="0" smtClean="0">
              <a:latin typeface="Roboto" charset="0"/>
              <a:ea typeface="Roboto" charset="0"/>
            </a:endParaRPr>
          </a:p>
          <a:p>
            <a:r>
              <a:rPr lang="en-US" sz="1800" dirty="0" smtClean="0">
                <a:latin typeface="Roboto" charset="0"/>
                <a:ea typeface="Roboto" charset="0"/>
              </a:rPr>
              <a:t>The </a:t>
            </a:r>
            <a:r>
              <a:rPr lang="en-US" sz="1800" dirty="0">
                <a:latin typeface="Roboto" charset="0"/>
                <a:ea typeface="Roboto" charset="0"/>
              </a:rPr>
              <a:t>ability to describe the drink in words and get the result</a:t>
            </a:r>
            <a:r>
              <a:rPr lang="en-US" sz="1800" dirty="0" smtClean="0">
                <a:latin typeface="Roboto" charset="0"/>
                <a:ea typeface="Roboto" charset="0"/>
              </a:rPr>
              <a:t>.</a:t>
            </a:r>
            <a:endParaRPr lang="ru-RU" sz="1800" dirty="0" smtClean="0">
              <a:latin typeface="Roboto" charset="0"/>
              <a:ea typeface="Roboto" charset="0"/>
            </a:endParaRPr>
          </a:p>
          <a:p>
            <a:r>
              <a:rPr lang="en-US" sz="1800" dirty="0" smtClean="0">
                <a:latin typeface="Roboto" charset="0"/>
                <a:ea typeface="Roboto" charset="0"/>
              </a:rPr>
              <a:t>Ability </a:t>
            </a:r>
            <a:r>
              <a:rPr lang="en-US" sz="1800" dirty="0">
                <a:latin typeface="Roboto" charset="0"/>
                <a:ea typeface="Roboto" charset="0"/>
              </a:rPr>
              <a:t>to receive not only the style and the nearest recipe but also instructions for preparation</a:t>
            </a:r>
            <a:endParaRPr lang="ru-RU" sz="1800" dirty="0" smtClean="0">
              <a:latin typeface="Roboto" charset="0"/>
              <a:ea typeface="Roboto" charset="0"/>
            </a:endParaRPr>
          </a:p>
        </p:txBody>
      </p:sp>
      <p:grpSp>
        <p:nvGrpSpPr>
          <p:cNvPr id="3" name="Группа 2"/>
          <p:cNvGrpSpPr/>
          <p:nvPr/>
        </p:nvGrpSpPr>
        <p:grpSpPr>
          <a:xfrm>
            <a:off x="8847762" y="1285549"/>
            <a:ext cx="2758750" cy="572700"/>
            <a:chOff x="8847762" y="1285549"/>
            <a:chExt cx="2758750" cy="572700"/>
          </a:xfrm>
        </p:grpSpPr>
        <p:sp>
          <p:nvSpPr>
            <p:cNvPr id="24" name="Google Shape;840;p46"/>
            <p:cNvSpPr txBox="1">
              <a:spLocks/>
            </p:cNvSpPr>
            <p:nvPr/>
          </p:nvSpPr>
          <p:spPr>
            <a:xfrm>
              <a:off x="9127612" y="1285549"/>
              <a:ext cx="2478900"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Roboto" charset="0"/>
                  <a:ea typeface="Roboto" charset="0"/>
                </a:rPr>
                <a:t>Adding functions</a:t>
              </a:r>
            </a:p>
          </p:txBody>
        </p:sp>
        <p:pic>
          <p:nvPicPr>
            <p:cNvPr id="3074" name="Picture 2" descr="C:\Users\Arsen\Downloads\blank-check-bo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7762" y="1365554"/>
              <a:ext cx="249197" cy="2491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Группа 26"/>
          <p:cNvGrpSpPr/>
          <p:nvPr/>
        </p:nvGrpSpPr>
        <p:grpSpPr>
          <a:xfrm>
            <a:off x="5010514" y="1285549"/>
            <a:ext cx="2758750" cy="572700"/>
            <a:chOff x="8847761" y="1667600"/>
            <a:chExt cx="2758750" cy="572700"/>
          </a:xfrm>
        </p:grpSpPr>
        <p:sp>
          <p:nvSpPr>
            <p:cNvPr id="29" name="Google Shape;840;p46"/>
            <p:cNvSpPr txBox="1">
              <a:spLocks/>
            </p:cNvSpPr>
            <p:nvPr/>
          </p:nvSpPr>
          <p:spPr>
            <a:xfrm>
              <a:off x="9127611" y="1667600"/>
              <a:ext cx="2478900"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Roboto" charset="0"/>
                  <a:ea typeface="Roboto" charset="0"/>
                </a:rPr>
                <a:t>Improved metrics performance</a:t>
              </a:r>
            </a:p>
          </p:txBody>
        </p:sp>
        <p:pic>
          <p:nvPicPr>
            <p:cNvPr id="30" name="Picture 2" descr="C:\Users\Arsen\Downloads\blank-check-bo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7761" y="1745300"/>
              <a:ext cx="249197" cy="249197"/>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C:\Users\Arsen\Downloads\blank-check-bo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5208" y="1363928"/>
            <a:ext cx="249197" cy="24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671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3"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2" y="0"/>
            <a:ext cx="11805138" cy="742706"/>
          </a:xfrm>
        </p:spPr>
        <p:txBody>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Additionally</a:t>
            </a:r>
            <a:endParaRPr lang="ru-RU"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196" y="987481"/>
            <a:ext cx="705137" cy="70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480457" y="862280"/>
            <a:ext cx="8331200" cy="1015663"/>
          </a:xfrm>
          <a:prstGeom prst="rect">
            <a:avLst/>
          </a:prstGeom>
          <a:noFill/>
        </p:spPr>
        <p:txBody>
          <a:bodyPr wrap="square" rtlCol="0">
            <a:spAutoFit/>
          </a:bodyPr>
          <a:lstStyle/>
          <a:p>
            <a:r>
              <a:rPr lang="en-US" sz="2000" dirty="0">
                <a:latin typeface="Roboto" charset="0"/>
                <a:ea typeface="Roboto" charset="0"/>
              </a:rPr>
              <a:t>In parallel with the work on the main dataset, I was doing research to find additional information. I came across a voluminous dataset with a large number of final beer characteristics and </a:t>
            </a:r>
            <a:r>
              <a:rPr lang="en-US" sz="2000" b="1" dirty="0">
                <a:latin typeface="Roboto" charset="0"/>
                <a:ea typeface="Roboto" charset="0"/>
              </a:rPr>
              <a:t>73 thousand </a:t>
            </a:r>
            <a:r>
              <a:rPr lang="en-US" sz="2000" dirty="0">
                <a:latin typeface="Roboto" charset="0"/>
                <a:ea typeface="Roboto" charset="0"/>
              </a:rPr>
              <a:t>recipes.</a:t>
            </a:r>
            <a:endParaRPr lang="ru-RU" sz="2000" dirty="0">
              <a:latin typeface="Roboto" charset="0"/>
              <a:ea typeface="Roboto" charset="0"/>
            </a:endParaRPr>
          </a:p>
        </p:txBody>
      </p:sp>
      <p:sp>
        <p:nvSpPr>
          <p:cNvPr id="6" name="TextBox 5"/>
          <p:cNvSpPr txBox="1"/>
          <p:nvPr/>
        </p:nvSpPr>
        <p:spPr>
          <a:xfrm>
            <a:off x="1480456" y="1877943"/>
            <a:ext cx="6183085" cy="707886"/>
          </a:xfrm>
          <a:prstGeom prst="rect">
            <a:avLst/>
          </a:prstGeom>
          <a:noFill/>
        </p:spPr>
        <p:txBody>
          <a:bodyPr wrap="square" rtlCol="0">
            <a:spAutoFit/>
          </a:bodyPr>
          <a:lstStyle/>
          <a:p>
            <a:r>
              <a:rPr lang="en-US" sz="2000" dirty="0">
                <a:latin typeface="Roboto" charset="0"/>
                <a:ea typeface="Roboto" charset="0"/>
              </a:rPr>
              <a:t>This dataset has been thoroughly analyzed and cleaned of various outliers and incorrect data. </a:t>
            </a:r>
            <a:endParaRPr lang="ru-RU" sz="2000" dirty="0">
              <a:latin typeface="Roboto" charset="0"/>
              <a:ea typeface="Roboto" charset="0"/>
            </a:endParaRPr>
          </a:p>
        </p:txBody>
      </p:sp>
      <p:sp>
        <p:nvSpPr>
          <p:cNvPr id="7" name="TextBox 6"/>
          <p:cNvSpPr txBox="1"/>
          <p:nvPr/>
        </p:nvSpPr>
        <p:spPr>
          <a:xfrm>
            <a:off x="1480456" y="2645045"/>
            <a:ext cx="6313714" cy="1015663"/>
          </a:xfrm>
          <a:prstGeom prst="rect">
            <a:avLst/>
          </a:prstGeom>
          <a:noFill/>
        </p:spPr>
        <p:txBody>
          <a:bodyPr wrap="square" rtlCol="0">
            <a:spAutoFit/>
          </a:bodyPr>
          <a:lstStyle/>
          <a:p>
            <a:r>
              <a:rPr lang="en-US" sz="2000" dirty="0">
                <a:latin typeface="Roboto" charset="0"/>
                <a:ea typeface="Roboto" charset="0"/>
              </a:rPr>
              <a:t>After all the dataset preparation, I tried to use it to predict beer styles, but this dataset turned out to have a severe class imbalance. </a:t>
            </a:r>
            <a:endParaRPr lang="ru-RU" sz="2000" dirty="0">
              <a:latin typeface="Roboto" charset="0"/>
              <a:ea typeface="Roboto" charset="0"/>
            </a:endParaRPr>
          </a:p>
        </p:txBody>
      </p:sp>
      <p:sp>
        <p:nvSpPr>
          <p:cNvPr id="8" name="TextBox 7"/>
          <p:cNvSpPr txBox="1"/>
          <p:nvPr/>
        </p:nvSpPr>
        <p:spPr>
          <a:xfrm>
            <a:off x="1480456" y="3631680"/>
            <a:ext cx="5907314" cy="1015663"/>
          </a:xfrm>
          <a:prstGeom prst="rect">
            <a:avLst/>
          </a:prstGeom>
          <a:noFill/>
        </p:spPr>
        <p:txBody>
          <a:bodyPr wrap="square" rtlCol="0">
            <a:spAutoFit/>
          </a:bodyPr>
          <a:lstStyle/>
          <a:p>
            <a:r>
              <a:rPr lang="en-US" sz="2000" dirty="0">
                <a:latin typeface="Roboto" charset="0"/>
                <a:ea typeface="Roboto" charset="0"/>
              </a:rPr>
              <a:t>I decided to enrich this dataset in case it will be useful to me in the future and parsed a huge number of descriptors.</a:t>
            </a:r>
            <a:endParaRPr lang="ru-RU" sz="2000" dirty="0">
              <a:latin typeface="Roboto" charset="0"/>
              <a:ea typeface="Roboto" charset="0"/>
            </a:endParaRPr>
          </a:p>
        </p:txBody>
      </p:sp>
      <p:sp>
        <p:nvSpPr>
          <p:cNvPr id="9" name="TextBox 8"/>
          <p:cNvSpPr txBox="1"/>
          <p:nvPr/>
        </p:nvSpPr>
        <p:spPr>
          <a:xfrm>
            <a:off x="985991" y="5528437"/>
            <a:ext cx="10711543" cy="369332"/>
          </a:xfrm>
          <a:prstGeom prst="rect">
            <a:avLst/>
          </a:prstGeom>
          <a:noFill/>
        </p:spPr>
        <p:txBody>
          <a:bodyPr wrap="square" rtlCol="0">
            <a:spAutoFit/>
          </a:bodyPr>
          <a:lstStyle/>
          <a:p>
            <a:r>
              <a:rPr lang="en-US" dirty="0">
                <a:latin typeface="Roboto" charset="0"/>
                <a:ea typeface="Roboto" charset="0"/>
              </a:rPr>
              <a:t>You can read the research work on data and parsing by following the </a:t>
            </a:r>
            <a:r>
              <a:rPr lang="en-US" dirty="0">
                <a:latin typeface="Roboto" charset="0"/>
                <a:ea typeface="Roboto" charset="0"/>
                <a:hlinkClick r:id="rId5"/>
              </a:rPr>
              <a:t>link</a:t>
            </a:r>
            <a:r>
              <a:rPr lang="en-US" dirty="0">
                <a:latin typeface="Roboto" charset="0"/>
                <a:ea typeface="Roboto" charset="0"/>
              </a:rPr>
              <a:t> to my </a:t>
            </a:r>
            <a:r>
              <a:rPr lang="en-US" dirty="0" err="1">
                <a:latin typeface="Roboto" charset="0"/>
                <a:ea typeface="Roboto" charset="0"/>
              </a:rPr>
              <a:t>GitHub</a:t>
            </a:r>
            <a:r>
              <a:rPr lang="en-US" dirty="0">
                <a:latin typeface="Roboto" charset="0"/>
                <a:ea typeface="Roboto" charset="0"/>
              </a:rPr>
              <a:t> repository</a:t>
            </a:r>
            <a:endParaRPr lang="ru-RU" dirty="0">
              <a:latin typeface="Roboto" charset="0"/>
              <a:ea typeface="Roboto" charset="0"/>
            </a:endParaRPr>
          </a:p>
        </p:txBody>
      </p:sp>
      <p:pic>
        <p:nvPicPr>
          <p:cNvPr id="409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513" t="20988" r="29065" b="20511"/>
          <a:stretch/>
        </p:blipFill>
        <p:spPr bwMode="auto">
          <a:xfrm>
            <a:off x="8693074" y="2231886"/>
            <a:ext cx="3004459" cy="2474042"/>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076333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The main research methods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3" name="TextBox 2"/>
          <p:cNvSpPr txBox="1"/>
          <p:nvPr/>
        </p:nvSpPr>
        <p:spPr>
          <a:xfrm>
            <a:off x="754743" y="806905"/>
            <a:ext cx="9724571" cy="2246769"/>
          </a:xfrm>
          <a:prstGeom prst="rect">
            <a:avLst/>
          </a:prstGeom>
          <a:noFill/>
        </p:spPr>
        <p:txBody>
          <a:bodyPr wrap="square" rtlCol="0">
            <a:spAutoFit/>
          </a:bodyPr>
          <a:lstStyle/>
          <a:p>
            <a:r>
              <a:rPr lang="en-US" sz="2800" dirty="0"/>
              <a:t>To achieve the objectives, machine learning techniques were used to analyze the dependencies of the features in the dataset and to build a prediction </a:t>
            </a:r>
            <a:r>
              <a:rPr lang="en-US" sz="2800" dirty="0" smtClean="0"/>
              <a:t>model.</a:t>
            </a:r>
          </a:p>
          <a:p>
            <a:endParaRPr lang="en-US" sz="2800" dirty="0" smtClean="0"/>
          </a:p>
          <a:p>
            <a:r>
              <a:rPr lang="en-US" sz="2800" dirty="0" smtClean="0"/>
              <a:t>Random </a:t>
            </a:r>
            <a:r>
              <a:rPr lang="en-US" sz="2800" dirty="0"/>
              <a:t>Forest Classifier model is used to predict Beer Style </a:t>
            </a:r>
            <a:endParaRPr lang="ru-RU" sz="28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4715" y="3429001"/>
            <a:ext cx="7967475" cy="2686842"/>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88698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6" name="Прямоугольник 5"/>
          <p:cNvSpPr/>
          <p:nvPr/>
        </p:nvSpPr>
        <p:spPr>
          <a:xfrm>
            <a:off x="488462" y="1073770"/>
            <a:ext cx="11805135" cy="1200329"/>
          </a:xfrm>
          <a:prstGeom prst="rect">
            <a:avLst/>
          </a:prstGeom>
        </p:spPr>
        <p:txBody>
          <a:bodyPr wrap="square">
            <a:spAutoFit/>
          </a:bodyPr>
          <a:lstStyle/>
          <a:p>
            <a:r>
              <a:rPr lang="en-US" sz="2400" dirty="0">
                <a:latin typeface="Roboto" charset="0"/>
                <a:ea typeface="Roboto" charset="0"/>
              </a:rPr>
              <a:t>Using open source data and a dataset downloaded from </a:t>
            </a:r>
            <a:r>
              <a:rPr lang="en-US" sz="2400" dirty="0" err="1">
                <a:latin typeface="Roboto" charset="0"/>
                <a:ea typeface="Roboto" charset="0"/>
              </a:rPr>
              <a:t>Kaggle</a:t>
            </a:r>
            <a:r>
              <a:rPr lang="en-US" sz="2400" dirty="0">
                <a:latin typeface="Roboto" charset="0"/>
                <a:ea typeface="Roboto" charset="0"/>
              </a:rPr>
              <a:t>, a dataset of </a:t>
            </a:r>
            <a:r>
              <a:rPr lang="en-US" sz="2400" b="1" dirty="0">
                <a:latin typeface="Roboto" charset="0"/>
                <a:ea typeface="Roboto" charset="0"/>
              </a:rPr>
              <a:t>5556</a:t>
            </a:r>
            <a:r>
              <a:rPr lang="en-US" sz="2400" b="1" dirty="0">
                <a:solidFill>
                  <a:srgbClr val="FF0000"/>
                </a:solidFill>
                <a:latin typeface="Roboto" charset="0"/>
                <a:ea typeface="Roboto" charset="0"/>
              </a:rPr>
              <a:t> </a:t>
            </a:r>
            <a:r>
              <a:rPr lang="en-US" sz="2400" dirty="0">
                <a:latin typeface="Roboto" charset="0"/>
                <a:ea typeface="Roboto" charset="0"/>
              </a:rPr>
              <a:t>rows was collected. All data was analyzed, including checking for </a:t>
            </a:r>
            <a:r>
              <a:rPr lang="en-US" sz="2400" b="1" dirty="0">
                <a:latin typeface="Roboto" charset="0"/>
                <a:ea typeface="Roboto" charset="0"/>
              </a:rPr>
              <a:t>class imbalance</a:t>
            </a:r>
            <a:r>
              <a:rPr lang="en-US" sz="2400" dirty="0">
                <a:latin typeface="Roboto" charset="0"/>
                <a:ea typeface="Roboto" charset="0"/>
              </a:rPr>
              <a:t>. The subject area was studied and dependencies and correlations were found.</a:t>
            </a:r>
            <a:endParaRPr lang="ru-RU" sz="2400" dirty="0">
              <a:latin typeface="Roboto" charset="0"/>
              <a:ea typeface="Roboto" charset="0"/>
            </a:endParaRPr>
          </a:p>
        </p:txBody>
      </p:sp>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8525"/>
          <a:stretch/>
        </p:blipFill>
        <p:spPr bwMode="auto">
          <a:xfrm>
            <a:off x="2842288" y="2746386"/>
            <a:ext cx="7097485" cy="3369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7621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xmlns="" id="{813BA0CE-0333-E173-569F-608DEF380AE4}"/>
              </a:ext>
            </a:extLst>
          </p:cNvPr>
          <p:cNvSpPr/>
          <p:nvPr/>
        </p:nvSpPr>
        <p:spPr>
          <a:xfrm>
            <a:off x="0" y="0"/>
            <a:ext cx="386862" cy="6858000"/>
          </a:xfrm>
          <a:prstGeom prst="rect">
            <a:avLst/>
          </a:prstGeom>
          <a:solidFill>
            <a:srgbClr val="B422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Заголовок 1">
            <a:extLst>
              <a:ext uri="{FF2B5EF4-FFF2-40B4-BE49-F238E27FC236}">
                <a16:creationId xmlns:a16="http://schemas.microsoft.com/office/drawing/2014/main" xmlns="" id="{2C386943-4AE6-6286-8CB6-CF2A315E0F32}"/>
              </a:ext>
            </a:extLst>
          </p:cNvPr>
          <p:cNvSpPr txBox="1">
            <a:spLocks/>
          </p:cNvSpPr>
          <p:nvPr/>
        </p:nvSpPr>
        <p:spPr>
          <a:xfrm rot="16200000">
            <a:off x="-177920" y="213092"/>
            <a:ext cx="742705" cy="386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solidFill>
                  <a:schemeClr val="bg1"/>
                </a:solidFill>
                <a:latin typeface="ALS Gorizont Light Expanded" panose="00000405000000000000" pitchFamily="50" charset="0"/>
              </a:rPr>
              <a:t>Beer</a:t>
            </a:r>
            <a:endParaRPr lang="ru-RU" sz="2400" dirty="0">
              <a:solidFill>
                <a:schemeClr val="bg1"/>
              </a:solidFill>
              <a:latin typeface="ALS Gorizont Light Expanded" panose="00000405000000000000" pitchFamily="50" charset="0"/>
            </a:endParaRPr>
          </a:p>
        </p:txBody>
      </p:sp>
      <p:pic>
        <p:nvPicPr>
          <p:cNvPr id="11" name="Рисунок 10" descr="Изображение выглядит как Шрифт, Графика, графический дизайн, логотип&#10;&#10;Автоматически созданное описание">
            <a:extLst>
              <a:ext uri="{FF2B5EF4-FFF2-40B4-BE49-F238E27FC236}">
                <a16:creationId xmlns:a16="http://schemas.microsoft.com/office/drawing/2014/main" xmlns="" id="{EFC0FDAC-7D59-13E5-CE45-248EAA7B59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936" y="5602941"/>
            <a:ext cx="558873" cy="220325"/>
          </a:xfrm>
          <a:prstGeom prst="rect">
            <a:avLst/>
          </a:prstGeom>
        </p:spPr>
      </p:pic>
      <p:pic>
        <p:nvPicPr>
          <p:cNvPr id="13" name="Рисунок 12" descr="Изображение выглядит как Шрифт, Графика, логотип, символ&#10;&#10;Автоматически созданное описание">
            <a:extLst>
              <a:ext uri="{FF2B5EF4-FFF2-40B4-BE49-F238E27FC236}">
                <a16:creationId xmlns:a16="http://schemas.microsoft.com/office/drawing/2014/main" xmlns="" id="{98E38FA1-9E92-B14D-B1B3-4902F8F78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33927" y="6314711"/>
            <a:ext cx="654715" cy="256978"/>
          </a:xfrm>
          <a:prstGeom prst="rect">
            <a:avLst/>
          </a:prstGeom>
        </p:spPr>
      </p:pic>
      <p:sp>
        <p:nvSpPr>
          <p:cNvPr id="27" name="Заголовок 1">
            <a:extLst>
              <a:ext uri="{FF2B5EF4-FFF2-40B4-BE49-F238E27FC236}">
                <a16:creationId xmlns="" xmlns:a16="http://schemas.microsoft.com/office/drawing/2014/main" id="{25FEE43F-938B-592F-D905-A5EB6777F97E}"/>
              </a:ext>
            </a:extLst>
          </p:cNvPr>
          <p:cNvSpPr>
            <a:spLocks noGrp="1"/>
          </p:cNvSpPr>
          <p:nvPr>
            <p:ph type="title"/>
          </p:nvPr>
        </p:nvSpPr>
        <p:spPr>
          <a:xfrm>
            <a:off x="386865" y="0"/>
            <a:ext cx="11805135" cy="742706"/>
          </a:xfrm>
        </p:spPr>
        <p:txBody>
          <a:bodyPr>
            <a:noAutofit/>
          </a:bodyPr>
          <a:lstStyle/>
          <a:p>
            <a:pPr algn="ctr"/>
            <a:r>
              <a:rPr lang="en-US" sz="3600" b="1" dirty="0">
                <a:solidFill>
                  <a:srgbClr val="B42263"/>
                </a:solidFill>
                <a:latin typeface="Roboto" panose="02000000000000000000" pitchFamily="2" charset="0"/>
                <a:ea typeface="Roboto" panose="02000000000000000000" pitchFamily="2" charset="0"/>
                <a:cs typeface="Lato" panose="020F0502020204030203" pitchFamily="34" charset="0"/>
              </a:rPr>
              <a:t>Results</a:t>
            </a:r>
            <a:endParaRPr lang="ru-RU" sz="3600" b="1" dirty="0">
              <a:solidFill>
                <a:srgbClr val="B42263"/>
              </a:solidFill>
              <a:latin typeface="Roboto" panose="02000000000000000000" pitchFamily="2" charset="0"/>
              <a:ea typeface="Roboto" panose="02000000000000000000" pitchFamily="2" charset="0"/>
              <a:cs typeface="Lato" panose="020F0502020204030203" pitchFamily="34" charset="0"/>
            </a:endParaRPr>
          </a:p>
        </p:txBody>
      </p:sp>
      <p:sp>
        <p:nvSpPr>
          <p:cNvPr id="6" name="Прямоугольник 5"/>
          <p:cNvSpPr/>
          <p:nvPr/>
        </p:nvSpPr>
        <p:spPr>
          <a:xfrm>
            <a:off x="488462" y="1277181"/>
            <a:ext cx="3531995" cy="1323439"/>
          </a:xfrm>
          <a:prstGeom prst="rect">
            <a:avLst/>
          </a:prstGeom>
        </p:spPr>
        <p:txBody>
          <a:bodyPr wrap="square">
            <a:spAutoFit/>
          </a:bodyPr>
          <a:lstStyle/>
          <a:p>
            <a:r>
              <a:rPr lang="en-US" sz="2000" dirty="0">
                <a:latin typeface="Roboto" charset="0"/>
                <a:ea typeface="Roboto" charset="0"/>
              </a:rPr>
              <a:t>The following will present the research paper and data analysis as well as a little commentary.</a:t>
            </a:r>
            <a:endParaRPr lang="ru-RU" sz="2000" dirty="0">
              <a:latin typeface="Roboto" charset="0"/>
              <a:ea typeface="Roboto" charset="0"/>
            </a:endParaRPr>
          </a:p>
        </p:txBody>
      </p:sp>
      <p:pic>
        <p:nvPicPr>
          <p:cNvPr id="7170" name="Picture 2" descr="C:\Users\Arsen\Desktop\загружено.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568" y="1478739"/>
            <a:ext cx="7864475" cy="5002212"/>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8462" y="2859113"/>
            <a:ext cx="3692106" cy="2862322"/>
          </a:xfrm>
          <a:prstGeom prst="rect">
            <a:avLst/>
          </a:prstGeom>
          <a:noFill/>
        </p:spPr>
        <p:txBody>
          <a:bodyPr wrap="square" rtlCol="0">
            <a:spAutoFit/>
          </a:bodyPr>
          <a:lstStyle/>
          <a:p>
            <a:r>
              <a:rPr lang="en-US" sz="2000" dirty="0">
                <a:latin typeface="Roboto" charset="0"/>
                <a:ea typeface="Roboto" charset="0"/>
              </a:rPr>
              <a:t>Recipes with ratings between </a:t>
            </a:r>
            <a:r>
              <a:rPr lang="en-US" sz="2000" b="1" dirty="0">
                <a:latin typeface="Roboto" charset="0"/>
                <a:ea typeface="Roboto" charset="0"/>
              </a:rPr>
              <a:t>3.6</a:t>
            </a:r>
            <a:r>
              <a:rPr lang="en-US" sz="2000" dirty="0">
                <a:latin typeface="Roboto" charset="0"/>
                <a:ea typeface="Roboto" charset="0"/>
              </a:rPr>
              <a:t> and </a:t>
            </a:r>
            <a:r>
              <a:rPr lang="en-US" sz="2000" b="1" dirty="0">
                <a:latin typeface="Roboto" charset="0"/>
                <a:ea typeface="Roboto" charset="0"/>
              </a:rPr>
              <a:t>4.0</a:t>
            </a:r>
            <a:r>
              <a:rPr lang="en-US" sz="2000" dirty="0">
                <a:latin typeface="Roboto" charset="0"/>
                <a:ea typeface="Roboto" charset="0"/>
              </a:rPr>
              <a:t> are more common than others. Considering that there are no recipes with a rating of 5 at all (because nothing is perfect), most of the recipes were rated well by users, which is a positive quality for us.</a:t>
            </a:r>
            <a:endParaRPr lang="ru-RU" sz="2000" dirty="0">
              <a:latin typeface="Roboto" charset="0"/>
              <a:ea typeface="Roboto" charset="0"/>
            </a:endParaRPr>
          </a:p>
        </p:txBody>
      </p:sp>
    </p:spTree>
    <p:extLst>
      <p:ext uri="{BB962C8B-B14F-4D97-AF65-F5344CB8AC3E}">
        <p14:creationId xmlns:p14="http://schemas.microsoft.com/office/powerpoint/2010/main" val="5379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1743</Words>
  <Application>Microsoft Office PowerPoint</Application>
  <PresentationFormat>Произвольный</PresentationFormat>
  <Paragraphs>146</Paragraphs>
  <Slides>21</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21</vt:i4>
      </vt:variant>
    </vt:vector>
  </HeadingPairs>
  <TitlesOfParts>
    <vt:vector size="29" baseType="lpstr">
      <vt:lpstr>Arial</vt:lpstr>
      <vt:lpstr>ALS Gorizont Bold Expanded</vt:lpstr>
      <vt:lpstr>Calibri</vt:lpstr>
      <vt:lpstr>Lato</vt:lpstr>
      <vt:lpstr>ALS Gorizont Light Expanded</vt:lpstr>
      <vt:lpstr>Calibri Light</vt:lpstr>
      <vt:lpstr>Roboto</vt:lpstr>
      <vt:lpstr>Тема Office</vt:lpstr>
      <vt:lpstr>Predicting the flavor profile of beer by characteristics</vt:lpstr>
      <vt:lpstr>Презентация PowerPoint</vt:lpstr>
      <vt:lpstr>Relevance</vt:lpstr>
      <vt:lpstr>Purpose and objectives</vt:lpstr>
      <vt:lpstr>Purpose and objectives</vt:lpstr>
      <vt:lpstr>Additionally</vt:lpstr>
      <vt:lpstr>The main research methods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Conclusion</vt:lpstr>
      <vt:lpstr>Results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Савченко Диана Владимировна</dc:creator>
  <cp:lastModifiedBy>Arsen</cp:lastModifiedBy>
  <cp:revision>32</cp:revision>
  <dcterms:created xsi:type="dcterms:W3CDTF">2024-01-18T08:57:04Z</dcterms:created>
  <dcterms:modified xsi:type="dcterms:W3CDTF">2024-01-27T17:43:47Z</dcterms:modified>
</cp:coreProperties>
</file>